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725" r:id="rId3"/>
    <p:sldMasterId id="2147483727" r:id="rId4"/>
    <p:sldMasterId id="2147483729" r:id="rId5"/>
    <p:sldMasterId id="2147483784" r:id="rId6"/>
  </p:sldMasterIdLst>
  <p:notesMasterIdLst>
    <p:notesMasterId r:id="rId26"/>
  </p:notesMasterIdLst>
  <p:handoutMasterIdLst>
    <p:handoutMasterId r:id="rId27"/>
  </p:handoutMasterIdLst>
  <p:sldIdLst>
    <p:sldId id="256" r:id="rId7"/>
    <p:sldId id="300" r:id="rId8"/>
    <p:sldId id="301" r:id="rId9"/>
    <p:sldId id="303" r:id="rId10"/>
    <p:sldId id="304" r:id="rId11"/>
    <p:sldId id="302" r:id="rId12"/>
    <p:sldId id="259" r:id="rId13"/>
    <p:sldId id="260" r:id="rId14"/>
    <p:sldId id="299" r:id="rId15"/>
    <p:sldId id="275" r:id="rId16"/>
    <p:sldId id="266" r:id="rId17"/>
    <p:sldId id="296" r:id="rId18"/>
    <p:sldId id="297" r:id="rId19"/>
    <p:sldId id="276" r:id="rId20"/>
    <p:sldId id="288" r:id="rId21"/>
    <p:sldId id="291" r:id="rId22"/>
    <p:sldId id="289" r:id="rId23"/>
    <p:sldId id="293" r:id="rId24"/>
    <p:sldId id="306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711" autoAdjust="0"/>
  </p:normalViewPr>
  <p:slideViewPr>
    <p:cSldViewPr>
      <p:cViewPr varScale="1">
        <p:scale>
          <a:sx n="87" d="100"/>
          <a:sy n="87" d="100"/>
        </p:scale>
        <p:origin x="-23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54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5475" tIns="47737" rIns="95475" bIns="477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95698F5-C898-4FFF-B31C-9A3D710600B7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5" tIns="47737" rIns="95475" bIns="477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5475" tIns="47737" rIns="95475" bIns="477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5475" tIns="47737" rIns="95475" bIns="477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4A5AE23-456E-453F-B439-1EF62908B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08A7-E811-484F-8B15-C11D94D3B6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5C986-C91A-4B84-968E-EFC841DEBD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DAC1-8146-4FE2-9133-BA1035100D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3FCAF-079E-4114-B4D3-1F9C806109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905AB-2716-415B-90AE-5C0CFBF4548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63DD4-3E35-48E4-936D-D647E9D25E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9E543-76CB-4A35-8E84-E5DE7C37C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1509F-5133-4FA1-B69B-20DDF8069A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B4391-A63B-42BE-A800-8ECE89D45A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FE326-B6D6-483F-B95F-511D63D726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52CCD-95D1-4D5E-8048-1A75CFED19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Schéma ověření elektronického podpisu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6683F-FB1C-4773-8FA7-7F4F5C1FF0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99706-CD94-4BCE-A7E4-A170C67986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ED8BB-B6E3-4DD7-8878-7055D0B5727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56E3-FDA1-4FB0-8670-1D9C313C1D8D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D127-FC14-4943-8457-8614677AA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7E5A-9B4C-4824-8670-D2DE7589B912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415F-5ED5-491C-9094-DD71813E9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ABE4-93BF-4F2A-A96C-72D0973F1526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0528-D39D-4C00-B9B0-E3972539D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 descr="podklad_prezent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71" y="1927422"/>
            <a:ext cx="6643274" cy="132994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282" y="2906818"/>
            <a:ext cx="5470931" cy="71661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00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0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1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1" y="374362"/>
            <a:ext cx="7034055" cy="103408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AC68-3EC5-434C-8A14-5B64CFE3A233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9FE8-A113-4E44-9341-C19C37CF1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71" y="1927425"/>
            <a:ext cx="6643274" cy="132994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343" y="3515892"/>
            <a:ext cx="5470931" cy="1585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DD14-9459-4209-A64F-C489431AD260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A243-EC36-44BB-9236-61A89CB50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1" y="-24775"/>
            <a:ext cx="7034055" cy="103408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4083-042D-4F09-97FA-949680C7666A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9ECC-A43C-45A6-AEC3-00F2BE306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D549B9F-272E-4530-87C8-4963A2F5D22B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00983BC-50AE-4EDD-A754-951E29E88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AC20B-2589-48C7-99A8-5C5D3D086DFF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21E15-8C87-428D-BAA1-6376FA4C2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powerpoint_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813" y="223838"/>
            <a:ext cx="942181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5F7F1-434C-43E3-BFD7-71FF2BCE7690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0E83E-4953-43DC-B7B2-05295C12E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 descr="powerpoint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64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549B9F-272E-4530-87C8-4963A2F5D22B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0983BC-50AE-4EDD-A754-951E29E88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0233" algn="ctr" defTabSz="91442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00466" algn="ctr" defTabSz="91442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00699" algn="ctr" defTabSz="91442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00932" algn="ctr" defTabSz="91442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281" indent="-200116" algn="l" defTabSz="8004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514" indent="-200116" algn="l" defTabSz="8004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747" indent="-200116" algn="l" defTabSz="8004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979" indent="-200116" algn="l" defTabSz="8004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233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466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699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932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164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397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630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863" algn="l" defTabSz="8004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80EE75-A603-4F17-A586-0BC99DEE52E8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A0F1EAD-94EF-43C0-90E4-A29DD0832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0186" algn="ctr" defTabSz="9143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00371" algn="ctr" defTabSz="9143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00557" algn="ctr" defTabSz="9143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00743" algn="ctr" defTabSz="9143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021" indent="-200092" algn="l" defTabSz="80037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206" indent="-200092" algn="l" defTabSz="80037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392" indent="-200092" algn="l" defTabSz="80037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577" indent="-200092" algn="l" defTabSz="80037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86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71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57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743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928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114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299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485" algn="l" defTabSz="8003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4A5DFB-6080-4440-A777-81281C07E008}" type="datetimeFigureOut">
              <a:rPr lang="en-US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EB1A3A-5C39-4412-B252-EE33D1C01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11" descr="podklad_prezentac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08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0138" algn="ctr" defTabSz="9142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00277" algn="ctr" defTabSz="9142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00415" algn="ctr" defTabSz="9142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00554" algn="ctr" defTabSz="9142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00761" indent="-200068" algn="l" defTabSz="8002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898" indent="-200068" algn="l" defTabSz="8002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038" indent="-200068" algn="l" defTabSz="8002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175" indent="-200068" algn="l" defTabSz="8002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38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277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15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554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692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830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968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107" algn="l" defTabSz="8002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AAC20B-2589-48C7-99A8-5C5D3D086DFF}" type="datetimeFigureOut">
              <a:rPr lang="en-US" smtClean="0"/>
              <a:pPr>
                <a:defRPr/>
              </a:pPr>
              <a:t>5/2/2011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321E15-8C87-428D-BAA1-6376FA4C2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7377112" cy="2259012"/>
          </a:xfrm>
        </p:spPr>
        <p:txBody>
          <a:bodyPr/>
          <a:lstStyle/>
          <a:p>
            <a:pPr algn="l"/>
            <a:r>
              <a:rPr lang="cs-CZ" sz="4000" b="1" u="sng" dirty="0" smtClean="0"/>
              <a:t>Ověření elektronického podpisu v praxi</a:t>
            </a:r>
            <a:endParaRPr lang="en-US" sz="4000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411760" y="5301208"/>
            <a:ext cx="6400800" cy="792162"/>
          </a:xfrm>
        </p:spPr>
        <p:txBody>
          <a:bodyPr/>
          <a:lstStyle/>
          <a:p>
            <a:pPr algn="l" eaLnBrk="1" hangingPunct="1"/>
            <a:r>
              <a:rPr lang="cs-CZ" sz="2000" dirty="0" smtClean="0"/>
              <a:t>Ing. Petr </a:t>
            </a:r>
            <a:r>
              <a:rPr lang="cs-CZ" sz="2000" dirty="0" err="1" smtClean="0"/>
              <a:t>Budiš</a:t>
            </a:r>
            <a:r>
              <a:rPr lang="cs-CZ" sz="2000" dirty="0" smtClean="0"/>
              <a:t>, </a:t>
            </a:r>
            <a:r>
              <a:rPr lang="cs-CZ" sz="2000" dirty="0" err="1" smtClean="0"/>
              <a:t>Ph.D</a:t>
            </a:r>
            <a:r>
              <a:rPr lang="cs-CZ" sz="2000" dirty="0" smtClean="0"/>
              <a:t>.		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00113" y="4005263"/>
            <a:ext cx="5580063" cy="11525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b="1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Služba pro ověření stavu certifikátů </a:t>
            </a:r>
            <a:br>
              <a:rPr lang="cs-CZ" dirty="0" smtClean="0"/>
            </a:br>
            <a:r>
              <a:rPr lang="cs-CZ" dirty="0" smtClean="0"/>
              <a:t>- OCSP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cs-CZ" sz="2400" smtClean="0"/>
              <a:t>Výstupní data – odpověď (podepsaná)</a:t>
            </a:r>
          </a:p>
          <a:p>
            <a:pPr lvl="1" eaLnBrk="1" hangingPunct="1"/>
            <a:r>
              <a:rPr lang="cs-CZ" sz="2400" i="1" smtClean="0"/>
              <a:t>Status</a:t>
            </a:r>
            <a:endParaRPr lang="cs-CZ" sz="2400" smtClean="0"/>
          </a:p>
          <a:p>
            <a:pPr lvl="1" eaLnBrk="1" hangingPunct="1"/>
            <a:r>
              <a:rPr lang="cs-CZ" sz="2400" i="1" smtClean="0"/>
              <a:t>Odpověď</a:t>
            </a:r>
            <a:endParaRPr lang="cs-CZ" sz="2400" smtClean="0"/>
          </a:p>
          <a:p>
            <a:pPr lvl="2" eaLnBrk="1" hangingPunct="1"/>
            <a:r>
              <a:rPr lang="cs-CZ" i="1" smtClean="0"/>
              <a:t>Verze</a:t>
            </a:r>
            <a:endParaRPr lang="cs-CZ" smtClean="0"/>
          </a:p>
          <a:p>
            <a:pPr lvl="2" eaLnBrk="1" hangingPunct="1"/>
            <a:r>
              <a:rPr lang="cs-CZ" i="1" smtClean="0"/>
              <a:t>ID serveru/služby, která odpovídá</a:t>
            </a:r>
            <a:endParaRPr lang="cs-CZ" smtClean="0"/>
          </a:p>
          <a:p>
            <a:pPr lvl="2" eaLnBrk="1" hangingPunct="1"/>
            <a:r>
              <a:rPr lang="cs-CZ" i="1" smtClean="0"/>
              <a:t>Čas, kdy byla odpověď podepsaná - producedAt</a:t>
            </a:r>
            <a:endParaRPr lang="cs-CZ" smtClean="0"/>
          </a:p>
          <a:p>
            <a:pPr lvl="2" eaLnBrk="1" hangingPunct="1"/>
            <a:r>
              <a:rPr lang="cs-CZ" i="1" smtClean="0"/>
              <a:t>Info o jednotlivých certifikátech</a:t>
            </a:r>
          </a:p>
          <a:p>
            <a:pPr lvl="1" eaLnBrk="1" hangingPunct="1"/>
            <a:r>
              <a:rPr lang="cs-CZ" sz="2400" i="1" smtClean="0"/>
              <a:t>Rozšíření k odpovědi - uvedeno  nonce z dotazu</a:t>
            </a:r>
            <a:endParaRPr lang="cs-CZ" sz="2400" smtClean="0"/>
          </a:p>
          <a:p>
            <a:pPr lvl="2" eaLnBrk="1" hangingPunct="1">
              <a:buFont typeface="Arial" charset="0"/>
              <a:buNone/>
            </a:pPr>
            <a:r>
              <a:rPr lang="cs-CZ" i="1" smtClean="0"/>
              <a:t> </a:t>
            </a:r>
            <a:endParaRPr lang="cs-CZ" smtClean="0"/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Ověření platnosti EP - schéma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7651" name="Zástupný symbol pro obsah 3" descr="el_podpis_ovstav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9650" y="1484313"/>
            <a:ext cx="3633788" cy="51133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05" eaLnBrk="1" hangingPunct="1">
              <a:defRPr/>
            </a:pPr>
            <a:r>
              <a:rPr lang="cs-CZ" dirty="0" smtClean="0"/>
              <a:t>Schéma ověření </a:t>
            </a:r>
            <a:br>
              <a:rPr lang="cs-CZ" dirty="0" smtClean="0"/>
            </a:br>
            <a:r>
              <a:rPr lang="cs-CZ" dirty="0" smtClean="0"/>
              <a:t>elektronického podpisu</a:t>
            </a:r>
            <a:endParaRPr lang="cs-CZ" dirty="0"/>
          </a:p>
        </p:txBody>
      </p:sp>
      <p:pic>
        <p:nvPicPr>
          <p:cNvPr id="28675" name="Zástupný symbol pro obsah 3" descr="el_podpis_ovstav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60500"/>
            <a:ext cx="8496300" cy="52625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05" eaLnBrk="1" hangingPunct="1">
              <a:defRPr/>
            </a:pPr>
            <a:r>
              <a:rPr lang="cs-CZ" dirty="0" smtClean="0"/>
              <a:t>Schéma ověření </a:t>
            </a:r>
            <a:br>
              <a:rPr lang="cs-CZ" dirty="0" smtClean="0"/>
            </a:br>
            <a:r>
              <a:rPr lang="cs-CZ" dirty="0" smtClean="0"/>
              <a:t>elektronického podpisu</a:t>
            </a:r>
            <a:endParaRPr lang="cs-CZ" dirty="0"/>
          </a:p>
        </p:txBody>
      </p:sp>
      <p:pic>
        <p:nvPicPr>
          <p:cNvPr id="29699" name="Zástupný symbol pro obsah 3" descr="el_podpis_ovstav_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00175"/>
            <a:ext cx="6480175" cy="53530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Ověření platnosti certifikátu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13288"/>
          </a:xfrm>
        </p:spPr>
        <p:txBody>
          <a:bodyPr/>
          <a:lstStyle/>
          <a:p>
            <a:pPr eaLnBrk="1" hangingPunct="1"/>
            <a:r>
              <a:rPr lang="cs-CZ" sz="2400" dirty="0" smtClean="0"/>
              <a:t>Kdy CRL a OCSP nestačí?</a:t>
            </a:r>
          </a:p>
          <a:p>
            <a:pPr lvl="1" eaLnBrk="1" hangingPunct="1"/>
            <a:r>
              <a:rPr lang="cs-CZ" sz="2400" dirty="0" smtClean="0"/>
              <a:t>CRL </a:t>
            </a:r>
          </a:p>
          <a:p>
            <a:pPr lvl="2" eaLnBrk="1" hangingPunct="1"/>
            <a:r>
              <a:rPr lang="cs-CZ" dirty="0" smtClean="0"/>
              <a:t> může být rozsáhlé, je nutno jej stahovat na cílový počítač z různých CRLDP</a:t>
            </a:r>
          </a:p>
          <a:p>
            <a:pPr lvl="2" eaLnBrk="1" hangingPunct="1"/>
            <a:r>
              <a:rPr lang="cs-CZ" dirty="0" smtClean="0"/>
              <a:t>je nutno ověřit platnost certifikátů z certifikační cesty, tj. stáhnout a zpracovat více CRL</a:t>
            </a:r>
          </a:p>
          <a:p>
            <a:pPr lvl="2" eaLnBrk="1" hangingPunct="1"/>
            <a:r>
              <a:rPr lang="cs-CZ" dirty="0" smtClean="0"/>
              <a:t>Je nutno získat starší CRL</a:t>
            </a:r>
          </a:p>
          <a:p>
            <a:pPr lvl="1" eaLnBrk="1" hangingPunct="1"/>
            <a:r>
              <a:rPr lang="cs-CZ" sz="2400" dirty="0" smtClean="0"/>
              <a:t>OCSP </a:t>
            </a:r>
          </a:p>
          <a:p>
            <a:pPr lvl="2" eaLnBrk="1" hangingPunct="1"/>
            <a:r>
              <a:rPr lang="cs-CZ" dirty="0" smtClean="0"/>
              <a:t>Ověřuje platnost pouze nevypršených certifikátů k aktuálnímu času</a:t>
            </a:r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Služba pro ověření platnosti EP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450975"/>
            <a:ext cx="8435975" cy="4857750"/>
          </a:xfrm>
        </p:spPr>
        <p:txBody>
          <a:bodyPr/>
          <a:lstStyle/>
          <a:p>
            <a:pPr eaLnBrk="1" hangingPunct="1"/>
            <a:r>
              <a:rPr lang="cs-CZ" sz="2400" dirty="0" smtClean="0"/>
              <a:t>Kam směřuje ověření platnosti certifikátu?</a:t>
            </a:r>
          </a:p>
          <a:p>
            <a:pPr lvl="2" eaLnBrk="1" hangingPunct="1"/>
            <a:r>
              <a:rPr lang="cs-CZ" dirty="0" smtClean="0"/>
              <a:t>Ověření platnosti certifikátu vyhrazeným serverem</a:t>
            </a:r>
          </a:p>
          <a:p>
            <a:pPr lvl="1" eaLnBrk="1" hangingPunct="1"/>
            <a:r>
              <a:rPr lang="cs-CZ" sz="2400" dirty="0" smtClean="0"/>
              <a:t>SCVP (Server-</a:t>
            </a:r>
            <a:r>
              <a:rPr lang="cs-CZ" sz="2400" dirty="0" err="1" smtClean="0"/>
              <a:t>based</a:t>
            </a:r>
            <a:r>
              <a:rPr lang="cs-CZ" sz="2400" dirty="0" smtClean="0"/>
              <a:t> </a:t>
            </a:r>
            <a:r>
              <a:rPr lang="cs-CZ" sz="2400" dirty="0" err="1" smtClean="0"/>
              <a:t>Certificate</a:t>
            </a:r>
            <a:r>
              <a:rPr lang="cs-CZ" sz="2400" dirty="0" smtClean="0"/>
              <a:t> </a:t>
            </a:r>
            <a:r>
              <a:rPr lang="cs-CZ" sz="2400" dirty="0" err="1" smtClean="0"/>
              <a:t>Validation</a:t>
            </a:r>
            <a:r>
              <a:rPr lang="cs-CZ" sz="2400" dirty="0" smtClean="0"/>
              <a:t> Protokol)</a:t>
            </a:r>
          </a:p>
          <a:p>
            <a:pPr lvl="2" eaLnBrk="1" hangingPunct="1"/>
            <a:r>
              <a:rPr lang="cs-CZ" dirty="0" smtClean="0"/>
              <a:t>RFC 5055</a:t>
            </a:r>
          </a:p>
          <a:p>
            <a:pPr lvl="1" eaLnBrk="1" hangingPunct="1"/>
            <a:r>
              <a:rPr lang="cs-CZ" sz="2400" dirty="0" smtClean="0"/>
              <a:t>Způsob použití SCVP</a:t>
            </a:r>
          </a:p>
          <a:p>
            <a:pPr lvl="2" eaLnBrk="1" hangingPunct="1"/>
            <a:r>
              <a:rPr lang="cs-CZ" dirty="0" smtClean="0"/>
              <a:t>Server řeší celý proces ověření platnosti certifikátu k danému času </a:t>
            </a:r>
          </a:p>
          <a:p>
            <a:pPr lvl="2" eaLnBrk="1" hangingPunct="1"/>
            <a:r>
              <a:rPr lang="cs-CZ" dirty="0" smtClean="0"/>
              <a:t>Server poskytuje informace pro ověření</a:t>
            </a:r>
          </a:p>
          <a:p>
            <a:pPr lvl="2" eaLnBrk="1" hangingPunct="1"/>
            <a:r>
              <a:rPr lang="cs-CZ" dirty="0" smtClean="0"/>
              <a:t>Ověření realizuje volající aplikace</a:t>
            </a:r>
          </a:p>
          <a:p>
            <a:pPr lvl="2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SCVP</a:t>
            </a: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4725"/>
          </a:xfrm>
        </p:spPr>
        <p:txBody>
          <a:bodyPr/>
          <a:lstStyle/>
          <a:p>
            <a:r>
              <a:rPr lang="cs-CZ" sz="2700" dirty="0" smtClean="0"/>
              <a:t>Dotaz </a:t>
            </a:r>
            <a:r>
              <a:rPr lang="cs-CZ" sz="2700" dirty="0" smtClean="0">
                <a:sym typeface="Wingdings" pitchFamily="2" charset="2"/>
              </a:rPr>
              <a:t></a:t>
            </a:r>
            <a:r>
              <a:rPr lang="cs-CZ" sz="2700" dirty="0" smtClean="0"/>
              <a:t> odpověď</a:t>
            </a:r>
          </a:p>
          <a:p>
            <a:r>
              <a:rPr lang="cs-CZ" sz="2700" dirty="0" smtClean="0"/>
              <a:t>Komunikační protokol http/</a:t>
            </a:r>
            <a:r>
              <a:rPr lang="cs-CZ" sz="2700" dirty="0" err="1" smtClean="0"/>
              <a:t>https</a:t>
            </a:r>
            <a:endParaRPr lang="cs-CZ" sz="2700" dirty="0" smtClean="0"/>
          </a:p>
          <a:p>
            <a:r>
              <a:rPr lang="cs-CZ" sz="2700" dirty="0" smtClean="0"/>
              <a:t>Řeší </a:t>
            </a:r>
          </a:p>
          <a:p>
            <a:pPr lvl="1"/>
            <a:r>
              <a:rPr lang="cs-CZ" dirty="0" smtClean="0"/>
              <a:t>Ověření platnosti certifikátu k času v minulosti</a:t>
            </a:r>
          </a:p>
          <a:p>
            <a:pPr lvl="1"/>
            <a:r>
              <a:rPr lang="cs-CZ" dirty="0" smtClean="0"/>
              <a:t>Sestavení certifikační cesty</a:t>
            </a:r>
          </a:p>
          <a:p>
            <a:pPr lvl="1"/>
            <a:r>
              <a:rPr lang="cs-CZ" dirty="0" smtClean="0"/>
              <a:t>Ověření platnosti certifikátů certifikační cesty</a:t>
            </a:r>
          </a:p>
          <a:p>
            <a:r>
              <a:rPr lang="cs-CZ" sz="2700" dirty="0" smtClean="0"/>
              <a:t>Neřeší </a:t>
            </a:r>
          </a:p>
          <a:p>
            <a:pPr lvl="1"/>
            <a:r>
              <a:rPr lang="cs-CZ" dirty="0" smtClean="0"/>
              <a:t>Ověření podpisu – pravost dokumentu</a:t>
            </a:r>
          </a:p>
          <a:p>
            <a:pPr lvl="2" eaLnBrk="1" hangingPunct="1"/>
            <a:endParaRPr lang="cs-CZ" dirty="0" smtClean="0"/>
          </a:p>
          <a:p>
            <a:pPr lvl="2" eaLnBrk="1" hangingPunct="1"/>
            <a:endParaRPr lang="cs-CZ" dirty="0" smtClean="0"/>
          </a:p>
          <a:p>
            <a:pPr lvl="2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05" eaLnBrk="1" hangingPunct="1">
              <a:defRPr/>
            </a:pPr>
            <a:r>
              <a:rPr lang="cs-CZ" dirty="0" smtClean="0"/>
              <a:t>SCVP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Snižuje režii spojenou se sestavováním certifikační cesty a ověřováním platnosti certifikátu v různých aplikacích</a:t>
            </a:r>
          </a:p>
          <a:p>
            <a:r>
              <a:rPr lang="cs-CZ" dirty="0" smtClean="0"/>
              <a:t>Soustřeďuje ověřování platnosti certifikátu na jednom místě</a:t>
            </a:r>
          </a:p>
          <a:p>
            <a:r>
              <a:rPr lang="cs-CZ" dirty="0" smtClean="0"/>
              <a:t>Odstraňuje nutnost komunikace s různými CA</a:t>
            </a:r>
          </a:p>
          <a:p>
            <a:r>
              <a:rPr lang="cs-CZ" dirty="0" smtClean="0"/>
              <a:t>Nutnost důvěryhodnosti SCVP serveru v případě delegace ověřování</a:t>
            </a:r>
          </a:p>
          <a:p>
            <a:pPr lvl="2" eaLnBrk="1" hangingPunct="1"/>
            <a:endParaRPr lang="cs-CZ" dirty="0" smtClean="0"/>
          </a:p>
          <a:p>
            <a:pPr lvl="2" eaLnBrk="1" hangingPunct="1"/>
            <a:endParaRPr lang="cs-CZ" dirty="0" smtClean="0"/>
          </a:p>
          <a:p>
            <a:pPr lvl="1" eaLnBrk="1" hangingPunct="1"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05" eaLnBrk="1" hangingPunct="1">
              <a:defRPr/>
            </a:pPr>
            <a:r>
              <a:rPr lang="cs-CZ" dirty="0" smtClean="0"/>
              <a:t>SCVP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SCVP – odpověď</a:t>
            </a:r>
          </a:p>
          <a:p>
            <a:pPr lvl="1" eaLnBrk="1" hangingPunct="1"/>
            <a:r>
              <a:rPr lang="cs-CZ" sz="2400" smtClean="0"/>
              <a:t>Validation Response </a:t>
            </a:r>
          </a:p>
          <a:p>
            <a:pPr lvl="2" eaLnBrk="1" hangingPunct="1"/>
            <a:r>
              <a:rPr lang="cs-CZ" smtClean="0"/>
              <a:t>Certifikát</a:t>
            </a:r>
          </a:p>
          <a:p>
            <a:pPr lvl="2" eaLnBrk="1" hangingPunct="1"/>
            <a:r>
              <a:rPr lang="cs-CZ" smtClean="0"/>
              <a:t>Stav ověření</a:t>
            </a:r>
          </a:p>
          <a:p>
            <a:pPr lvl="2" eaLnBrk="1" hangingPunct="1"/>
            <a:r>
              <a:rPr lang="cs-CZ" smtClean="0"/>
              <a:t>Čas ověření</a:t>
            </a:r>
          </a:p>
          <a:p>
            <a:pPr lvl="2" eaLnBrk="1" hangingPunct="1"/>
            <a:r>
              <a:rPr lang="cs-CZ" smtClean="0"/>
              <a:t>Požadované informace (certifikát, certifikační cesty, důkaz o odvolání certifikátu nebo certifikátů v certifikační cestě)</a:t>
            </a:r>
          </a:p>
          <a:p>
            <a:pPr lvl="1" eaLnBrk="1" hangingPunct="1"/>
            <a:r>
              <a:rPr lang="cs-CZ" sz="2400" smtClean="0"/>
              <a:t>Ověřovací politika</a:t>
            </a:r>
          </a:p>
          <a:p>
            <a:pPr lvl="2" eaLnBrk="1" hangingPunct="1"/>
            <a:r>
              <a:rPr lang="cs-CZ" smtClean="0"/>
              <a:t>Důvěryhodný kořen</a:t>
            </a:r>
          </a:p>
          <a:p>
            <a:pPr lvl="1"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budis</a:t>
            </a:r>
            <a:r>
              <a:rPr lang="en-US" dirty="0" smtClean="0"/>
              <a:t>@</a:t>
            </a:r>
            <a:r>
              <a:rPr lang="en-US" dirty="0" err="1" smtClean="0"/>
              <a:t>ica.cz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22F3-F491-4BC4-B1F2-F0ABEAEAC5D6}" type="datetime1">
              <a:rPr lang="en-US" smtClean="0"/>
              <a:pPr/>
              <a:t>5/2/2011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Legislativní podstata tvorby a ověření (zaručeného) elektronického podpisu</a:t>
            </a:r>
          </a:p>
          <a:p>
            <a:r>
              <a:rPr lang="cs-CZ" dirty="0" smtClean="0"/>
              <a:t>Ověření platnosti certifikátu (</a:t>
            </a:r>
            <a:r>
              <a:rPr lang="cs-CZ" dirty="0" err="1" smtClean="0"/>
              <a:t>CRLxOCSP</a:t>
            </a:r>
            <a:r>
              <a:rPr lang="cs-CZ" dirty="0" smtClean="0"/>
              <a:t>)</a:t>
            </a:r>
          </a:p>
          <a:p>
            <a:r>
              <a:rPr lang="cs-CZ" dirty="0" smtClean="0"/>
              <a:t>Zjednodušený postup při ověřování platnosti a důvěryhodnosti elektronického podpisu</a:t>
            </a:r>
          </a:p>
          <a:p>
            <a:r>
              <a:rPr lang="cs-CZ" dirty="0" smtClean="0"/>
              <a:t>Externí služba ověření elektronického postupu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39750" y="0"/>
            <a:ext cx="754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cs-CZ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Legislativa k EP</a:t>
            </a:r>
            <a: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cs-CZ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468313" y="1125538"/>
            <a:ext cx="762000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Směrnice Evropského parlamentu a Rady 1999/93/ES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Zákon 227/2000 Sb. o elektronickém podpisu v platném znění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Nařízení vlády č. 495/2004 Sb., kterým se provádí zákon č.227/2000 Sb., o elektronickém podpisu a o změně některých dalších zákonů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Vyhláška č.496/2004 Sb. k elektronickým podatelnám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Vyhláška z 19.7.2006 č.378/2006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r>
              <a:rPr lang="cs-CZ" sz="2100" dirty="0"/>
              <a:t>            Kvalifikovaný certifikát – podpis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r>
              <a:rPr lang="cs-CZ" sz="2100" dirty="0"/>
              <a:t>            Komerční certifikát – autentizace a šifrování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Verdana" pitchFamily="34" charset="0"/>
              <a:buNone/>
            </a:pPr>
            <a:endParaRPr lang="cs-CZ" sz="21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/>
              <a:t>Certifikační politika I.CA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100" dirty="0" smtClean="0"/>
              <a:t>Zákon </a:t>
            </a:r>
            <a:r>
              <a:rPr lang="cs-CZ" sz="2100" dirty="0"/>
              <a:t>o e-</a:t>
            </a:r>
            <a:r>
              <a:rPr lang="cs-CZ" sz="2100" dirty="0" err="1"/>
              <a:t>Governmentu</a:t>
            </a:r>
            <a:endParaRPr lang="cs-CZ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914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Legislativní základ ověření elektronického podpisu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4572000"/>
          </a:xfrm>
        </p:spPr>
        <p:txBody>
          <a:bodyPr/>
          <a:lstStyle/>
          <a:p>
            <a:r>
              <a:rPr lang="cs-CZ" dirty="0" smtClean="0"/>
              <a:t>Podmínky pro vznik elektronického podpisu – podmínky v ČR a zemích EU</a:t>
            </a:r>
          </a:p>
          <a:p>
            <a:r>
              <a:rPr lang="cs-CZ" dirty="0" smtClean="0"/>
              <a:t>Ověření ZEP - technicky a technologicky poměrně složitý problém</a:t>
            </a:r>
          </a:p>
          <a:p>
            <a:r>
              <a:rPr lang="cs-CZ" dirty="0" smtClean="0"/>
              <a:t>Spoléhající se strana – ….musí provézt veškeré úkony, aby si ověřila, že zaručený elektronický podpis je platný a kvalifikovaný certifikát nebyl zneplatněn.</a:t>
            </a:r>
          </a:p>
          <a:p>
            <a:r>
              <a:rPr lang="cs-CZ" dirty="0" smtClean="0"/>
              <a:t>CRL, OCSP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F4BD12A9-F876-48C7-9952-DDB5DCB7018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ověření stavu certifikátů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CRL</a:t>
            </a:r>
          </a:p>
          <a:p>
            <a:pPr lvl="2" eaLnBrk="1" hangingPunct="1"/>
            <a:r>
              <a:rPr lang="cs-CZ" dirty="0" smtClean="0"/>
              <a:t> Zneplatněný certifikát musí být  do 24 hodin na CRL </a:t>
            </a:r>
          </a:p>
          <a:p>
            <a:pPr lvl="2" eaLnBrk="1" hangingPunct="1"/>
            <a:r>
              <a:rPr lang="cs-CZ" dirty="0" smtClean="0"/>
              <a:t>Podpis lze ověřit až z CRL vydaného po času podpisu</a:t>
            </a:r>
          </a:p>
          <a:p>
            <a:pPr lvl="2" eaLnBrk="1" hangingPunct="1"/>
            <a:r>
              <a:rPr lang="cs-CZ" dirty="0" smtClean="0"/>
              <a:t>CRLDP uvedeno v certifikátu</a:t>
            </a:r>
          </a:p>
          <a:p>
            <a:pPr eaLnBrk="1" hangingPunct="1"/>
            <a:r>
              <a:rPr lang="cs-CZ" sz="2400" dirty="0" smtClean="0"/>
              <a:t>OCSP</a:t>
            </a:r>
          </a:p>
          <a:p>
            <a:pPr lvl="2" eaLnBrk="1" hangingPunct="1"/>
            <a:r>
              <a:rPr lang="cs-CZ" dirty="0" smtClean="0"/>
              <a:t>On-line odpověď, před uvedením na CRL</a:t>
            </a:r>
          </a:p>
          <a:p>
            <a:pPr lvl="2" eaLnBrk="1" hangingPunct="1"/>
            <a:r>
              <a:rPr lang="cs-CZ" dirty="0" smtClean="0"/>
              <a:t>Podpis lze ověřit okamžitě</a:t>
            </a:r>
          </a:p>
          <a:p>
            <a:pPr lvl="2" eaLnBrk="1" hangingPunct="1"/>
            <a:r>
              <a:rPr lang="cs-CZ" dirty="0" err="1" smtClean="0"/>
              <a:t>Authority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Access – odkaz na službu OCSP není uveden v certifikátech</a:t>
            </a:r>
          </a:p>
          <a:p>
            <a:pPr lvl="1" eaLnBrk="1" hangingPunct="1"/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platnosti elektronického podpisu – ověření platnosti certifikátu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Vazba mezi platností certifikátu a platností elektronického podpisu</a:t>
            </a:r>
          </a:p>
          <a:p>
            <a:r>
              <a:rPr lang="cs-CZ" dirty="0" smtClean="0"/>
              <a:t>Certifikační cesta</a:t>
            </a:r>
          </a:p>
          <a:p>
            <a:r>
              <a:rPr lang="cs-CZ" dirty="0" smtClean="0"/>
              <a:t>Pojem „platnosti“ a „důvěryhodnosti“ elektronického podpisu</a:t>
            </a:r>
          </a:p>
          <a:p>
            <a:r>
              <a:rPr lang="cs-CZ" dirty="0" smtClean="0"/>
              <a:t>Vazba časové řady</a:t>
            </a:r>
          </a:p>
          <a:p>
            <a:pPr lvl="1"/>
            <a:r>
              <a:rPr lang="cs-CZ" dirty="0" smtClean="0"/>
              <a:t>Čas vytvoření zprávy</a:t>
            </a:r>
          </a:p>
          <a:p>
            <a:pPr lvl="1"/>
            <a:r>
              <a:rPr lang="cs-CZ" dirty="0" smtClean="0"/>
              <a:t>Čas vytvoření podpisu</a:t>
            </a:r>
          </a:p>
          <a:p>
            <a:pPr lvl="1"/>
            <a:r>
              <a:rPr lang="cs-CZ" dirty="0" smtClean="0"/>
              <a:t>Čas odeslání zprávy</a:t>
            </a:r>
          </a:p>
          <a:p>
            <a:pPr lvl="1"/>
            <a:r>
              <a:rPr lang="cs-CZ" dirty="0" smtClean="0"/>
              <a:t>Čas přijetí zprávy</a:t>
            </a:r>
          </a:p>
          <a:p>
            <a:pPr lvl="1"/>
            <a:r>
              <a:rPr lang="cs-CZ" dirty="0" smtClean="0"/>
              <a:t>Čas ověření podpisu</a:t>
            </a:r>
          </a:p>
          <a:p>
            <a:pPr lvl="1"/>
            <a:r>
              <a:rPr lang="cs-CZ" dirty="0" smtClean="0"/>
              <a:t>Čas zpracování zprávy</a:t>
            </a:r>
          </a:p>
          <a:p>
            <a:pPr lvl="1"/>
            <a:r>
              <a:rPr lang="cs-CZ" dirty="0" smtClean="0"/>
              <a:t>Čas archivace zprávy</a:t>
            </a:r>
          </a:p>
          <a:p>
            <a:r>
              <a:rPr lang="cs-CZ" dirty="0" smtClean="0"/>
              <a:t>Digitální „stopa“</a:t>
            </a:r>
          </a:p>
          <a:p>
            <a:r>
              <a:rPr lang="cs-CZ" dirty="0" smtClean="0"/>
              <a:t>Časová razítka</a:t>
            </a:r>
          </a:p>
          <a:p>
            <a:r>
              <a:rPr lang="cs-CZ" dirty="0" smtClean="0"/>
              <a:t>Dlouhodobá archivace elektronicky podepsaných dokumentů</a:t>
            </a:r>
          </a:p>
          <a:p>
            <a:r>
              <a:rPr lang="cs-CZ" dirty="0" smtClean="0"/>
              <a:t>Prudký nárůst počtu a rozsahu současných projektů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Služby pro ověření stavu certifikátů </a:t>
            </a:r>
            <a:br>
              <a:rPr lang="cs-CZ" dirty="0" smtClean="0"/>
            </a:br>
            <a:r>
              <a:rPr lang="cs-CZ" dirty="0" smtClean="0"/>
              <a:t>- CRL x OCSP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435975" cy="47513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dirty="0" smtClean="0"/>
              <a:t>CRL x OCSP</a:t>
            </a:r>
          </a:p>
          <a:p>
            <a:pPr eaLnBrk="1" hangingPunct="1"/>
            <a:r>
              <a:rPr lang="cs-CZ" sz="2400" dirty="0" smtClean="0"/>
              <a:t>Co protokol nabízí OCSP</a:t>
            </a:r>
          </a:p>
          <a:p>
            <a:pPr lvl="1" eaLnBrk="1" hangingPunct="1"/>
            <a:r>
              <a:rPr lang="cs-CZ" sz="2400" dirty="0" smtClean="0"/>
              <a:t>On-line ověření stavu kvalifikovaných a komerčních certifikátu v reálném čase metodou OCSP, na základě smluvního vztahu</a:t>
            </a:r>
          </a:p>
          <a:p>
            <a:pPr eaLnBrk="1" hangingPunct="1"/>
            <a:r>
              <a:rPr lang="cs-CZ" sz="2400" dirty="0" smtClean="0"/>
              <a:t>Jaký je právní status </a:t>
            </a:r>
          </a:p>
          <a:p>
            <a:pPr lvl="1" eaLnBrk="1" hangingPunct="1"/>
            <a:r>
              <a:rPr lang="cs-CZ" sz="2400" dirty="0" smtClean="0"/>
              <a:t>Standard CWA 14167-1 stanoví dvě metody ověření, první on-line ověření protokolem OCSP, druhá off-line, kdy se využívají seznamy zneplatněných certifikátů (CRL).</a:t>
            </a:r>
          </a:p>
          <a:p>
            <a:pPr lvl="1" eaLnBrk="1" hangingPunct="1"/>
            <a:r>
              <a:rPr lang="cs-CZ" sz="2400" dirty="0" smtClean="0"/>
              <a:t>Dle stanoviska MV ČR </a:t>
            </a:r>
            <a:r>
              <a:rPr lang="cs-CZ" sz="2400" dirty="0" err="1" smtClean="0"/>
              <a:t>č.j</a:t>
            </a:r>
            <a:r>
              <a:rPr lang="cs-CZ" sz="2400" dirty="0" smtClean="0"/>
              <a:t>. MV-85664-2/OKK-2010 ověření platnosti certifikátu kteroukoliv z těchto metod má stejnou právní relevanci.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205" eaLnBrk="1" fontAlgn="auto" hangingPunct="1">
              <a:spcAft>
                <a:spcPts val="0"/>
              </a:spcAft>
              <a:defRPr/>
            </a:pPr>
            <a:r>
              <a:rPr lang="cs-CZ" dirty="0" smtClean="0"/>
              <a:t>Služba pro ověření stavu certifikátů </a:t>
            </a:r>
            <a:br>
              <a:rPr lang="cs-CZ" dirty="0" smtClean="0"/>
            </a:br>
            <a:r>
              <a:rPr lang="cs-CZ" dirty="0" smtClean="0"/>
              <a:t>- OCSP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628775"/>
            <a:ext cx="8362950" cy="4497388"/>
          </a:xfrm>
        </p:spPr>
        <p:txBody>
          <a:bodyPr/>
          <a:lstStyle/>
          <a:p>
            <a:pPr eaLnBrk="1" hangingPunct="1"/>
            <a:r>
              <a:rPr lang="cs-CZ" sz="2400" dirty="0" smtClean="0"/>
              <a:t>Obecný popis – normy a standardy</a:t>
            </a:r>
          </a:p>
          <a:p>
            <a:pPr lvl="1" eaLnBrk="1" hangingPunct="1"/>
            <a:r>
              <a:rPr lang="cs-CZ" sz="2400" dirty="0" smtClean="0"/>
              <a:t>Proces ověření certifikátu protokolem OCSP, je on-line služba pro zjištění platnosti stavu certifikátu v reálném čase. </a:t>
            </a:r>
            <a:r>
              <a:rPr lang="cs-CZ" sz="2400" u="sng" dirty="0" smtClean="0"/>
              <a:t>Hlavní výhodou je zajištění informace o stavu certifikátu v době mezi vydáním dvou následujících CRL</a:t>
            </a:r>
            <a:r>
              <a:rPr lang="cs-CZ" sz="2400" dirty="0" smtClean="0"/>
              <a:t> </a:t>
            </a:r>
          </a:p>
          <a:p>
            <a:pPr lvl="1" eaLnBrk="1" hangingPunct="1"/>
            <a:r>
              <a:rPr lang="cs-CZ" sz="2400" dirty="0" smtClean="0"/>
              <a:t>Služba je koncipována jako autorizovaný (</a:t>
            </a:r>
            <a:r>
              <a:rPr lang="cs-CZ" sz="2400" dirty="0" err="1" smtClean="0"/>
              <a:t>trusted</a:t>
            </a:r>
            <a:r>
              <a:rPr lang="cs-CZ" sz="2400" dirty="0" smtClean="0"/>
              <a:t>) </a:t>
            </a:r>
            <a:r>
              <a:rPr lang="cs-CZ" sz="2400" dirty="0" err="1" smtClean="0"/>
              <a:t>responder</a:t>
            </a:r>
            <a:r>
              <a:rPr lang="cs-CZ" sz="2400" dirty="0" smtClean="0"/>
              <a:t> na bázi dotaz </a:t>
            </a:r>
            <a:r>
              <a:rPr lang="cs-CZ" sz="2400" dirty="0" smtClean="0">
                <a:sym typeface="Wingdings" pitchFamily="2" charset="2"/>
              </a:rPr>
              <a:t></a:t>
            </a:r>
            <a:r>
              <a:rPr lang="cs-CZ" sz="2400" dirty="0" smtClean="0"/>
              <a:t> odpověď</a:t>
            </a:r>
          </a:p>
          <a:p>
            <a:pPr lvl="1" eaLnBrk="1" hangingPunct="1"/>
            <a:r>
              <a:rPr lang="cs-CZ" sz="2400" dirty="0" smtClean="0"/>
              <a:t>CWA 14167-1, RFC 2560 a RFC 5019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Služba pro ověření stavu certifikátů </a:t>
            </a:r>
            <a:br>
              <a:rPr lang="cs-CZ" dirty="0" smtClean="0"/>
            </a:br>
            <a:r>
              <a:rPr lang="cs-CZ" dirty="0" smtClean="0"/>
              <a:t>- OCSP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cs-CZ" sz="2400" dirty="0" smtClean="0"/>
              <a:t>Základní odpovědi:</a:t>
            </a:r>
          </a:p>
          <a:p>
            <a:pPr lvl="1" eaLnBrk="1" hangingPunct="1"/>
            <a:r>
              <a:rPr lang="cs-CZ" sz="2400" b="1" i="1" dirty="0" err="1" smtClean="0"/>
              <a:t>Good</a:t>
            </a:r>
            <a:r>
              <a:rPr lang="cs-CZ" sz="2400" dirty="0" smtClean="0"/>
              <a:t>, znamená, že nebyla přijata žádost o ukončení platnosti certifikátu a certifikát není v aktuálním CRL, certifikát však nemusí být časově platný, tj. doba platnosti již mohla např. vypršet,</a:t>
            </a:r>
          </a:p>
          <a:p>
            <a:pPr lvl="1" eaLnBrk="1" hangingPunct="1"/>
            <a:r>
              <a:rPr lang="cs-CZ" sz="2400" b="1" i="1" dirty="0" err="1" smtClean="0"/>
              <a:t>Revoked</a:t>
            </a:r>
            <a:r>
              <a:rPr lang="cs-CZ" sz="2400" dirty="0" smtClean="0"/>
              <a:t>, certifikát je uveden v CRL nebo byla přijata žádost o ukončení platnosti,</a:t>
            </a:r>
          </a:p>
          <a:p>
            <a:pPr lvl="1" eaLnBrk="1" hangingPunct="1"/>
            <a:r>
              <a:rPr lang="cs-CZ" sz="2400" b="1" i="1" dirty="0" err="1" smtClean="0"/>
              <a:t>Unknown</a:t>
            </a:r>
            <a:r>
              <a:rPr lang="cs-CZ" sz="2400" dirty="0" smtClean="0"/>
              <a:t>, poskytovatel není schopen odpovědět, o certifikátu nic "neví“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1PKI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ica_konference_overeni_verifikace</Template>
  <TotalTime>604</TotalTime>
  <Words>733</Words>
  <Application>Microsoft Office PowerPoint</Application>
  <PresentationFormat>Předvádění na obrazovce (4:3)</PresentationFormat>
  <Paragraphs>141</Paragraphs>
  <Slides>19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Custom Design</vt:lpstr>
      <vt:lpstr>1_Custom Design</vt:lpstr>
      <vt:lpstr>Motiv1PKI</vt:lpstr>
      <vt:lpstr>2_Custom Design</vt:lpstr>
      <vt:lpstr>3_Custom Design</vt:lpstr>
      <vt:lpstr>Arkýř</vt:lpstr>
      <vt:lpstr>Ověření elektronického podpisu v praxi</vt:lpstr>
      <vt:lpstr>Osnova přednášky</vt:lpstr>
      <vt:lpstr>Snímek 3</vt:lpstr>
      <vt:lpstr>Legislativní základ ověření elektronického podpisu</vt:lpstr>
      <vt:lpstr>ověření stavu certifikátů  </vt:lpstr>
      <vt:lpstr>Ověření platnosti elektronického podpisu – ověření platnosti certifikátu</vt:lpstr>
      <vt:lpstr>Služby pro ověření stavu certifikátů  - CRL x OCSP</vt:lpstr>
      <vt:lpstr>Služba pro ověření stavu certifikátů  - OCSP</vt:lpstr>
      <vt:lpstr>Služba pro ověření stavu certifikátů  - OCSP</vt:lpstr>
      <vt:lpstr>Služba pro ověření stavu certifikátů  - OCSP</vt:lpstr>
      <vt:lpstr>Ověření platnosti EP - schéma </vt:lpstr>
      <vt:lpstr>Schéma ověření  elektronického podpisu</vt:lpstr>
      <vt:lpstr>Schéma ověření  elektronického podpisu</vt:lpstr>
      <vt:lpstr>Ověření platnosti certifikátu</vt:lpstr>
      <vt:lpstr>Služba pro ověření platnosti EP  </vt:lpstr>
      <vt:lpstr>SCVP</vt:lpstr>
      <vt:lpstr>SCVP</vt:lpstr>
      <vt:lpstr>SCVP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Overeni ZEP</dc:title>
  <dc:creator>Pb</dc:creator>
  <cp:lastModifiedBy>Budiš</cp:lastModifiedBy>
  <cp:revision>80</cp:revision>
  <dcterms:created xsi:type="dcterms:W3CDTF">2011-03-25T14:52:03Z</dcterms:created>
  <dcterms:modified xsi:type="dcterms:W3CDTF">2011-05-02T07:09:36Z</dcterms:modified>
</cp:coreProperties>
</file>