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1398-12CA-4044-97DD-441E8D172030}" type="datetimeFigureOut">
              <a:rPr lang="cs-CZ" smtClean="0"/>
              <a:t>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AA8A-AED5-45FD-856B-5732ED0F54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1398-12CA-4044-97DD-441E8D172030}" type="datetimeFigureOut">
              <a:rPr lang="cs-CZ" smtClean="0"/>
              <a:t>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AA8A-AED5-45FD-856B-5732ED0F54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1398-12CA-4044-97DD-441E8D172030}" type="datetimeFigureOut">
              <a:rPr lang="cs-CZ" smtClean="0"/>
              <a:t>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AA8A-AED5-45FD-856B-5732ED0F54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1398-12CA-4044-97DD-441E8D172030}" type="datetimeFigureOut">
              <a:rPr lang="cs-CZ" smtClean="0"/>
              <a:t>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AA8A-AED5-45FD-856B-5732ED0F54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1398-12CA-4044-97DD-441E8D172030}" type="datetimeFigureOut">
              <a:rPr lang="cs-CZ" smtClean="0"/>
              <a:t>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AA8A-AED5-45FD-856B-5732ED0F54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1398-12CA-4044-97DD-441E8D172030}" type="datetimeFigureOut">
              <a:rPr lang="cs-CZ" smtClean="0"/>
              <a:t>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AA8A-AED5-45FD-856B-5732ED0F54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1398-12CA-4044-97DD-441E8D172030}" type="datetimeFigureOut">
              <a:rPr lang="cs-CZ" smtClean="0"/>
              <a:t>4.2.2013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AA8A-AED5-45FD-856B-5732ED0F54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1398-12CA-4044-97DD-441E8D172030}" type="datetimeFigureOut">
              <a:rPr lang="cs-CZ" smtClean="0"/>
              <a:t>4.2.2013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AA8A-AED5-45FD-856B-5732ED0F54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1398-12CA-4044-97DD-441E8D172030}" type="datetimeFigureOut">
              <a:rPr lang="cs-CZ" smtClean="0"/>
              <a:t>4.2.2013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AA8A-AED5-45FD-856B-5732ED0F54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1398-12CA-4044-97DD-441E8D172030}" type="datetimeFigureOut">
              <a:rPr lang="cs-CZ" smtClean="0"/>
              <a:t>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AA8A-AED5-45FD-856B-5732ED0F54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1398-12CA-4044-97DD-441E8D172030}" type="datetimeFigureOut">
              <a:rPr lang="cs-CZ" smtClean="0"/>
              <a:t>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AA8A-AED5-45FD-856B-5732ED0F54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61398-12CA-4044-97DD-441E8D172030}" type="datetimeFigureOut">
              <a:rPr lang="cs-CZ" smtClean="0"/>
              <a:t>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AAA8A-AED5-45FD-856B-5732ED0F54E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KUKAS 2013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Důležité změny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Diskové 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potřeby provozu byl zvažován nákup diskového pole - zatím neschváleno  </a:t>
            </a:r>
          </a:p>
          <a:p>
            <a:pPr lvl="1"/>
            <a:r>
              <a:rPr lang="cs-CZ" dirty="0" smtClean="0"/>
              <a:t>možná spoluúčast jiné katedry již ztracena </a:t>
            </a:r>
          </a:p>
          <a:p>
            <a:pPr lvl="1"/>
            <a:r>
              <a:rPr lang="cs-CZ" dirty="0" smtClean="0"/>
              <a:t>v případě finanční účasti uživatelů z jiných zdrojů byla možnost </a:t>
            </a:r>
            <a:r>
              <a:rPr lang="cs-CZ" dirty="0" err="1" smtClean="0"/>
              <a:t>enterprise</a:t>
            </a:r>
            <a:r>
              <a:rPr lang="cs-CZ" dirty="0" smtClean="0"/>
              <a:t> řešení </a:t>
            </a:r>
          </a:p>
          <a:p>
            <a:r>
              <a:rPr lang="cs-CZ" dirty="0" smtClean="0"/>
              <a:t>příprava alternativního vlastního řešení diskového pole</a:t>
            </a:r>
            <a:r>
              <a:rPr lang="cs-CZ" dirty="0"/>
              <a:t> </a:t>
            </a:r>
            <a:r>
              <a:rPr lang="cs-CZ" dirty="0" smtClean="0"/>
              <a:t>( Z. Muzikář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Možný přínos diskového 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sjednocení diskového prostoru a tím odstranění neefektivních jednotlivých řešení </a:t>
            </a:r>
          </a:p>
          <a:p>
            <a:r>
              <a:rPr lang="cs-CZ" dirty="0" smtClean="0"/>
              <a:t>vysoká bezpečnost </a:t>
            </a:r>
          </a:p>
          <a:p>
            <a:r>
              <a:rPr lang="cs-CZ" dirty="0" smtClean="0"/>
              <a:t>možnost vysoké kapacity i výkonu a jejich pozdější případné navyšování </a:t>
            </a:r>
          </a:p>
          <a:p>
            <a:r>
              <a:rPr lang="cs-CZ" dirty="0" smtClean="0"/>
              <a:t>umožní návazně budovat další pokročilá řešení jako virtuální servery s vysokou dostupností </a:t>
            </a:r>
          </a:p>
          <a:p>
            <a:r>
              <a:rPr lang="cs-CZ" dirty="0" smtClean="0"/>
              <a:t>rezervování kapacity i výkonu pro uživatele nebo projekt a po ukončení potřeby možnost uvolnění i pro ostatní uživatele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76056" y="4293096"/>
            <a:ext cx="3610744" cy="183306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sz="9600" b="1" dirty="0" smtClean="0"/>
              <a:t>KONEC</a:t>
            </a:r>
            <a:endParaRPr lang="cs-CZ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Reinstalace kancelářských počítačů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přeinstalována většina provozních PC</a:t>
            </a:r>
            <a:r>
              <a:rPr lang="cs-CZ" sz="2800" dirty="0" smtClean="0"/>
              <a:t> s </a:t>
            </a:r>
            <a:r>
              <a:rPr lang="cs-CZ" dirty="0" smtClean="0"/>
              <a:t>W</a:t>
            </a:r>
            <a:r>
              <a:rPr lang="cs-CZ" sz="2400" dirty="0" smtClean="0"/>
              <a:t>indows </a:t>
            </a:r>
          </a:p>
          <a:p>
            <a:pPr lvl="1"/>
            <a:r>
              <a:rPr lang="cs-CZ" dirty="0" smtClean="0"/>
              <a:t>odstraněny již nezabezpečené instalace </a:t>
            </a:r>
          </a:p>
          <a:p>
            <a:pPr lvl="1"/>
            <a:r>
              <a:rPr lang="cs-CZ" dirty="0" smtClean="0"/>
              <a:t>zbývá několik starších instalací</a:t>
            </a:r>
          </a:p>
          <a:p>
            <a:r>
              <a:rPr lang="cs-CZ" dirty="0" smtClean="0"/>
              <a:t>momentálně reinstalace pozastaveny z důvodu přípravy učeben </a:t>
            </a:r>
            <a:r>
              <a:rPr lang="en-US" dirty="0" smtClean="0"/>
              <a:t> </a:t>
            </a:r>
          </a:p>
          <a:p>
            <a:r>
              <a:rPr lang="cs-CZ" dirty="0" smtClean="0"/>
              <a:t>po dokončení příprava nového systému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Calibri" pitchFamily="34" charset="0"/>
              <a:buChar char="+"/>
            </a:pPr>
            <a:r>
              <a:rPr lang="cs-CZ" dirty="0" smtClean="0"/>
              <a:t>opětovné sjednocení instalací v kancelářích </a:t>
            </a:r>
          </a:p>
          <a:p>
            <a:pPr>
              <a:buFont typeface="Calibri" pitchFamily="34" charset="0"/>
              <a:buChar char="+"/>
            </a:pPr>
            <a:r>
              <a:rPr lang="cs-CZ" dirty="0" smtClean="0"/>
              <a:t>návrat k doméně </a:t>
            </a:r>
          </a:p>
          <a:p>
            <a:pPr lvl="1">
              <a:buSzPct val="60000"/>
              <a:buFont typeface="Calibri" pitchFamily="34" charset="0"/>
              <a:buChar char="+"/>
            </a:pPr>
            <a:r>
              <a:rPr lang="cs-CZ" dirty="0" smtClean="0"/>
              <a:t>síťový uživatelský disk se zálohou dat</a:t>
            </a:r>
          </a:p>
          <a:p>
            <a:pPr lvl="1">
              <a:buSzPct val="60000"/>
              <a:buFont typeface="Calibri" pitchFamily="34" charset="0"/>
              <a:buChar char="+"/>
            </a:pPr>
            <a:r>
              <a:rPr lang="cs-CZ" dirty="0" smtClean="0"/>
              <a:t>cestovní profil </a:t>
            </a:r>
          </a:p>
          <a:p>
            <a:pPr lvl="1">
              <a:buSzPct val="60000"/>
              <a:buFont typeface="Calibri" pitchFamily="34" charset="0"/>
              <a:buChar char="+"/>
            </a:pPr>
            <a:r>
              <a:rPr lang="cs-CZ" dirty="0" smtClean="0"/>
              <a:t>jednodušší migrace na jiný počítač </a:t>
            </a:r>
          </a:p>
          <a:p>
            <a:pPr>
              <a:buFont typeface="Calibri" pitchFamily="34" charset="0"/>
              <a:buChar char="+"/>
            </a:pPr>
            <a:r>
              <a:rPr lang="cs-CZ" dirty="0" smtClean="0"/>
              <a:t>možnost vzdálené aktualizace i u aplikací </a:t>
            </a:r>
          </a:p>
          <a:p>
            <a:pPr lvl="1">
              <a:buSzPct val="60000"/>
              <a:buFont typeface="Calibri" pitchFamily="34" charset="0"/>
              <a:buChar char="+"/>
            </a:pPr>
            <a:r>
              <a:rPr lang="cs-CZ" dirty="0" smtClean="0"/>
              <a:t>zvýšení bezpečnosti </a:t>
            </a:r>
          </a:p>
          <a:p>
            <a:pPr lvl="1">
              <a:buSzPct val="60000"/>
              <a:buFont typeface="Calibri" pitchFamily="34" charset="0"/>
              <a:buChar char="+"/>
            </a:pPr>
            <a:r>
              <a:rPr lang="cs-CZ" dirty="0" smtClean="0"/>
              <a:t>lepší komfort </a:t>
            </a:r>
          </a:p>
          <a:p>
            <a:pPr>
              <a:buSzPct val="100000"/>
              <a:buFont typeface="Calibri" pitchFamily="34" charset="0"/>
              <a:buChar char="+"/>
            </a:pPr>
            <a:r>
              <a:rPr lang="cs-CZ" dirty="0" smtClean="0"/>
              <a:t>kontrola a podchycení dosluhující techniky </a:t>
            </a:r>
          </a:p>
          <a:p>
            <a:pPr>
              <a:buSzPct val="100000"/>
              <a:buFont typeface="Calibri" pitchFamily="34" charset="0"/>
              <a:buChar char="+"/>
            </a:pPr>
            <a:endParaRPr lang="cs-CZ" dirty="0" smtClean="0"/>
          </a:p>
          <a:p>
            <a:pPr>
              <a:buFont typeface="Calibri" pitchFamily="34" charset="0"/>
              <a:buChar char="−"/>
            </a:pPr>
            <a:r>
              <a:rPr lang="cs-CZ" dirty="0" smtClean="0"/>
              <a:t>stále </a:t>
            </a:r>
            <a:r>
              <a:rPr lang="en-US" dirty="0" smtClean="0"/>
              <a:t>Windows XP</a:t>
            </a:r>
            <a:r>
              <a:rPr lang="cs-CZ" dirty="0" smtClean="0"/>
              <a:t> </a:t>
            </a:r>
          </a:p>
          <a:p>
            <a:pPr>
              <a:buFont typeface="Calibri" pitchFamily="34" charset="0"/>
              <a:buChar char="−"/>
            </a:pPr>
            <a:r>
              <a:rPr lang="cs-CZ" dirty="0" smtClean="0"/>
              <a:t>rychlost vzhledem ke stáří techniky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Plány na nový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Jaký ? </a:t>
            </a:r>
          </a:p>
          <a:p>
            <a:pPr>
              <a:buNone/>
            </a:pPr>
            <a:r>
              <a:rPr lang="cs-CZ" dirty="0" smtClean="0"/>
              <a:t>	Windows 7 (8?) </a:t>
            </a:r>
            <a:r>
              <a:rPr lang="cs-CZ" b="1" dirty="0" smtClean="0"/>
              <a:t>64bit</a:t>
            </a:r>
            <a:r>
              <a:rPr lang="cs-CZ" dirty="0" smtClean="0"/>
              <a:t>.! </a:t>
            </a:r>
          </a:p>
          <a:p>
            <a:pPr>
              <a:buNone/>
            </a:pP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Kdy ?</a:t>
            </a:r>
            <a:endParaRPr lang="cs-CZ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r>
              <a:rPr lang="cs-CZ" dirty="0" smtClean="0"/>
              <a:t>	nasazení nejpozději </a:t>
            </a:r>
            <a:r>
              <a:rPr lang="cs-CZ" b="1" dirty="0" smtClean="0"/>
              <a:t>do roku 2014 </a:t>
            </a:r>
            <a:r>
              <a:rPr lang="en-US" b="1" dirty="0" smtClean="0"/>
              <a:t>!</a:t>
            </a:r>
            <a:endParaRPr lang="cs-CZ" b="1" dirty="0" smtClean="0"/>
          </a:p>
          <a:p>
            <a:pPr>
              <a:buNone/>
            </a:pPr>
            <a:r>
              <a:rPr lang="cs-CZ" sz="2400" dirty="0"/>
              <a:t>	</a:t>
            </a:r>
            <a:r>
              <a:rPr lang="cs-CZ" sz="2400" dirty="0" smtClean="0"/>
              <a:t>( 8. dubna 2014 </a:t>
            </a:r>
            <a:r>
              <a:rPr lang="cs-CZ" sz="2400" i="1" dirty="0" smtClean="0"/>
              <a:t>končí podpora pro Windows XP </a:t>
            </a:r>
            <a:r>
              <a:rPr lang="cs-CZ" sz="2400" dirty="0" smtClean="0"/>
              <a:t>)</a:t>
            </a:r>
          </a:p>
          <a:p>
            <a:pPr>
              <a:buNone/>
            </a:pP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Proč již ne ?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3000" dirty="0"/>
              <a:t>d</a:t>
            </a:r>
            <a:r>
              <a:rPr lang="cs-CZ" sz="3000" dirty="0" smtClean="0"/>
              <a:t>oposud nebylo možné z důvodu zastaralého HW a nepřipravených aplikací </a:t>
            </a:r>
          </a:p>
          <a:p>
            <a:pPr>
              <a:buNone/>
            </a:pPr>
            <a:r>
              <a:rPr lang="cs-CZ" sz="2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Přínos ? </a:t>
            </a:r>
          </a:p>
          <a:p>
            <a:pPr>
              <a:buNone/>
            </a:pPr>
            <a:r>
              <a:rPr lang="cs-CZ" dirty="0" smtClean="0"/>
              <a:t>	znatelné zrychlení a lepší možnosti správy</a:t>
            </a:r>
            <a:r>
              <a:rPr lang="cs-CZ" dirty="0"/>
              <a:t> </a:t>
            </a:r>
            <a:endParaRPr lang="cs-CZ" dirty="0" smtClean="0"/>
          </a:p>
          <a:p>
            <a:pPr>
              <a:buNone/>
            </a:pPr>
            <a:r>
              <a:rPr lang="cs-CZ" sz="2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 bude potřeba ? </a:t>
            </a:r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dirty="0"/>
              <a:t>n</a:t>
            </a:r>
            <a:r>
              <a:rPr lang="cs-CZ" dirty="0" smtClean="0"/>
              <a:t>ákup nových počítačů </a:t>
            </a:r>
          </a:p>
          <a:p>
            <a:pPr>
              <a:buNone/>
            </a:pPr>
            <a:endParaRPr lang="cs-CZ" sz="2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Nákup nových počítačů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Již delší dobu velmi omezen </a:t>
            </a:r>
          </a:p>
          <a:p>
            <a:pPr lvl="1"/>
            <a:r>
              <a:rPr lang="cs-CZ" dirty="0" smtClean="0"/>
              <a:t>obtížná možnost odhadu množství techniky do budoucna  </a:t>
            </a:r>
          </a:p>
          <a:p>
            <a:pPr lvl="1"/>
            <a:r>
              <a:rPr lang="cs-CZ" dirty="0" smtClean="0"/>
              <a:t>počítače pro Windows XP nejsou vhodné pro nový plánovaný systém (Windows7,8) a opačně </a:t>
            </a:r>
          </a:p>
          <a:p>
            <a:pPr lvl="1"/>
            <a:r>
              <a:rPr lang="cs-CZ" dirty="0" smtClean="0"/>
              <a:t>možnost částečného sjednocení HW konfigurací a tím i testování a správy </a:t>
            </a:r>
            <a:endParaRPr lang="cs-CZ" dirty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Již proběhlo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 smtClean="0"/>
              <a:t>koupě sešívacího finišeru a vysokokapacitního zásobníku</a:t>
            </a:r>
            <a:r>
              <a:rPr lang="cs-CZ" sz="2800" dirty="0" smtClean="0"/>
              <a:t> </a:t>
            </a:r>
            <a:r>
              <a:rPr lang="cs-CZ" sz="2600" dirty="0" smtClean="0"/>
              <a:t>k multifunkčnímu zařízení </a:t>
            </a:r>
            <a:r>
              <a:rPr lang="cs-CZ" sz="2600" i="1" dirty="0" smtClean="0"/>
              <a:t>KONICA MINOLTA </a:t>
            </a:r>
            <a:r>
              <a:rPr lang="cs-CZ" sz="2600" i="1" dirty="0" err="1" smtClean="0"/>
              <a:t>bizhub</a:t>
            </a:r>
            <a:r>
              <a:rPr lang="cs-CZ" sz="2600" i="1" dirty="0" smtClean="0"/>
              <a:t> C280 </a:t>
            </a:r>
            <a:r>
              <a:rPr lang="cs-CZ" sz="2600" dirty="0" smtClean="0"/>
              <a:t>( kopírka před sekretariátem )</a:t>
            </a:r>
          </a:p>
          <a:p>
            <a:r>
              <a:rPr lang="cs-CZ" dirty="0" smtClean="0"/>
              <a:t>doplnění počtu a reinstalace počítačů v učebně K307 </a:t>
            </a:r>
          </a:p>
          <a:p>
            <a:r>
              <a:rPr lang="cs-CZ" dirty="0" smtClean="0"/>
              <a:t>sjednocení systémů Windows v učebnách </a:t>
            </a:r>
          </a:p>
          <a:p>
            <a:r>
              <a:rPr lang="cs-CZ" dirty="0" smtClean="0"/>
              <a:t>inovace </a:t>
            </a:r>
            <a:r>
              <a:rPr lang="cs-CZ" dirty="0" err="1" smtClean="0"/>
              <a:t>Avast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revize elektrických spotřebičů, další za 2 roky </a:t>
            </a:r>
          </a:p>
          <a:p>
            <a:r>
              <a:rPr lang="cs-CZ" dirty="0"/>
              <a:t>změny personální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Učebny s MS Windows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</a:t>
            </a:r>
            <a:r>
              <a:rPr lang="cs-CZ" dirty="0" smtClean="0"/>
              <a:t>ompletní předělání systémů převzatých po M. </a:t>
            </a:r>
            <a:r>
              <a:rPr lang="cs-CZ" dirty="0" err="1" smtClean="0"/>
              <a:t>Puchtovi</a:t>
            </a:r>
            <a:r>
              <a:rPr lang="cs-CZ" dirty="0" smtClean="0"/>
              <a:t> a jejich sjednocení </a:t>
            </a:r>
          </a:p>
          <a:p>
            <a:r>
              <a:rPr lang="cs-CZ" dirty="0" smtClean="0"/>
              <a:t>snaha o postupné zautomatizování </a:t>
            </a:r>
          </a:p>
          <a:p>
            <a:pPr lvl="1"/>
            <a:r>
              <a:rPr lang="cs-CZ" dirty="0" smtClean="0"/>
              <a:t>přineslo lepší aktualizace SW a tím i zabezpečení, více možností, pozdější </a:t>
            </a:r>
            <a:r>
              <a:rPr lang="cs-CZ" dirty="0" err="1" smtClean="0"/>
              <a:t>doinstalace</a:t>
            </a:r>
            <a:r>
              <a:rPr lang="cs-CZ" dirty="0" smtClean="0"/>
              <a:t>, komfort </a:t>
            </a:r>
          </a:p>
          <a:p>
            <a:pPr lvl="1"/>
            <a:r>
              <a:rPr lang="cs-CZ" dirty="0" smtClean="0"/>
              <a:t>nepřineslo plánovanou úsporu lidských zdrojů </a:t>
            </a:r>
          </a:p>
          <a:p>
            <a:r>
              <a:rPr lang="cs-CZ" dirty="0" smtClean="0"/>
              <a:t>možnost provádění výpočtů v době nevyužívání učeben (M. Václavík)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MS Windows na učebnách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letos instalace s MS Windows 7 (x86) </a:t>
            </a:r>
          </a:p>
          <a:p>
            <a:pPr lvl="1">
              <a:buNone/>
            </a:pPr>
            <a:r>
              <a:rPr lang="cs-CZ" dirty="0" smtClean="0"/>
              <a:t>(</a:t>
            </a:r>
            <a:r>
              <a:rPr lang="cs-CZ" strike="sngStrike" dirty="0" smtClean="0"/>
              <a:t>K302</a:t>
            </a:r>
            <a:r>
              <a:rPr lang="cs-CZ" dirty="0" smtClean="0"/>
              <a:t>, K307, K308, K311, K331)</a:t>
            </a:r>
          </a:p>
          <a:p>
            <a:r>
              <a:rPr lang="cs-CZ" dirty="0" smtClean="0"/>
              <a:t>odstraněny MS Windows XP </a:t>
            </a:r>
          </a:p>
          <a:p>
            <a:pPr lvl="1">
              <a:buNone/>
            </a:pPr>
            <a:r>
              <a:rPr lang="cs-CZ" dirty="0" smtClean="0"/>
              <a:t>(K302, K307, </a:t>
            </a:r>
            <a:r>
              <a:rPr lang="cs-CZ" sz="1600" dirty="0" smtClean="0"/>
              <a:t>(</a:t>
            </a:r>
            <a:r>
              <a:rPr lang="cs-CZ" sz="1600" dirty="0" err="1" smtClean="0"/>
              <a:t>db</a:t>
            </a:r>
            <a:r>
              <a:rPr lang="cs-CZ" sz="1600" dirty="0" smtClean="0"/>
              <a:t>)</a:t>
            </a:r>
            <a:r>
              <a:rPr lang="cs-CZ" dirty="0" smtClean="0"/>
              <a:t>K311)</a:t>
            </a:r>
          </a:p>
          <a:p>
            <a:endParaRPr lang="cs-CZ" dirty="0" smtClean="0"/>
          </a:p>
          <a:p>
            <a:r>
              <a:rPr lang="cs-CZ" dirty="0" smtClean="0"/>
              <a:t>pro příští rok plánován přechod na MS Windows 7 (x64)  </a:t>
            </a:r>
          </a:p>
          <a:p>
            <a:r>
              <a:rPr lang="cs-CZ" dirty="0" smtClean="0"/>
              <a:t>pro tento krok je potřeba modernizace učeben K307!, K310, K331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v ostatních učebnách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učebna </a:t>
            </a:r>
            <a:r>
              <a:rPr lang="cs-CZ" b="1" dirty="0" smtClean="0"/>
              <a:t>H7</a:t>
            </a:r>
            <a:r>
              <a:rPr lang="cs-CZ" dirty="0" smtClean="0"/>
              <a:t> na seminární </a:t>
            </a:r>
          </a:p>
          <a:p>
            <a:r>
              <a:rPr lang="cs-CZ" dirty="0" smtClean="0"/>
              <a:t>učebny </a:t>
            </a:r>
            <a:r>
              <a:rPr lang="cs-CZ" b="1" dirty="0" smtClean="0"/>
              <a:t>H8, H130 a H131 </a:t>
            </a:r>
            <a:r>
              <a:rPr lang="cs-CZ" dirty="0" smtClean="0"/>
              <a:t>zůstávají beze změny, stejně jako v minulém roce bez stálého dozoru </a:t>
            </a:r>
          </a:p>
          <a:p>
            <a:r>
              <a:rPr lang="cs-CZ" dirty="0" smtClean="0"/>
              <a:t>z učebny </a:t>
            </a:r>
            <a:r>
              <a:rPr lang="cs-CZ" b="1" dirty="0" smtClean="0"/>
              <a:t>K230</a:t>
            </a:r>
            <a:r>
              <a:rPr lang="cs-CZ" dirty="0" smtClean="0"/>
              <a:t> odstraněny terminály </a:t>
            </a:r>
            <a:r>
              <a:rPr lang="cs-CZ" dirty="0" err="1" smtClean="0"/>
              <a:t>SunRay</a:t>
            </a:r>
            <a:r>
              <a:rPr lang="cs-CZ" dirty="0"/>
              <a:t> </a:t>
            </a:r>
            <a:endParaRPr lang="cs-CZ" dirty="0" smtClean="0"/>
          </a:p>
          <a:p>
            <a:pPr marL="342900" lvl="1" indent="-342900">
              <a:buNone/>
            </a:pPr>
            <a:r>
              <a:rPr lang="cs-CZ" dirty="0" smtClean="0"/>
              <a:t>	(využity pro náhradu nefunkční techniky v K327)</a:t>
            </a:r>
          </a:p>
          <a:p>
            <a:r>
              <a:rPr lang="cs-CZ" b="1" dirty="0" smtClean="0"/>
              <a:t>K327</a:t>
            </a:r>
            <a:r>
              <a:rPr lang="cs-CZ" dirty="0" smtClean="0"/>
              <a:t> výměna starých </a:t>
            </a:r>
            <a:r>
              <a:rPr lang="cs-CZ" sz="2800" dirty="0" smtClean="0"/>
              <a:t>CRT</a:t>
            </a:r>
            <a:r>
              <a:rPr lang="cs-CZ" dirty="0" smtClean="0"/>
              <a:t> monitorů za </a:t>
            </a:r>
            <a:r>
              <a:rPr lang="cs-CZ" sz="2800" dirty="0" smtClean="0"/>
              <a:t>LCD</a:t>
            </a:r>
            <a:r>
              <a:rPr lang="cs-CZ" dirty="0" smtClean="0"/>
              <a:t> </a:t>
            </a:r>
            <a:r>
              <a:rPr lang="cs-CZ" sz="2800" dirty="0" smtClean="0"/>
              <a:t>(z H7)</a:t>
            </a:r>
          </a:p>
          <a:p>
            <a:r>
              <a:rPr lang="cs-CZ" sz="2800" b="1" dirty="0" smtClean="0"/>
              <a:t>K205</a:t>
            </a:r>
            <a:r>
              <a:rPr lang="cs-CZ" sz="2800" dirty="0" smtClean="0"/>
              <a:t> přesun starší video techniky do střihové </a:t>
            </a:r>
            <a:r>
              <a:rPr lang="cs-CZ" sz="2800" dirty="0" err="1" smtClean="0"/>
              <a:t>lab</a:t>
            </a:r>
            <a:r>
              <a:rPr lang="cs-CZ" sz="28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412</Words>
  <Application>Microsoft Office PowerPoint</Application>
  <PresentationFormat>Předvádění na obrazovce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KUKAS 2013</vt:lpstr>
      <vt:lpstr>Reinstalace kancelářských počítačů </vt:lpstr>
      <vt:lpstr>Přínosy</vt:lpstr>
      <vt:lpstr>Plány na nový systém</vt:lpstr>
      <vt:lpstr>Nákup nových počítačů</vt:lpstr>
      <vt:lpstr>Již proběhlo</vt:lpstr>
      <vt:lpstr>Učebny s MS Windows</vt:lpstr>
      <vt:lpstr>MS Windows na učebnách</vt:lpstr>
      <vt:lpstr>Změny v ostatních učebnách</vt:lpstr>
      <vt:lpstr>Diskové pole</vt:lpstr>
      <vt:lpstr>Možný přínos diskového pole</vt:lpstr>
      <vt:lpstr> </vt:lpstr>
    </vt:vector>
  </TitlesOfParts>
  <Company>FEL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Kukas 2013</dc:title>
  <dc:creator>Vratil</dc:creator>
  <cp:lastModifiedBy>Martin</cp:lastModifiedBy>
  <cp:revision>58</cp:revision>
  <dcterms:created xsi:type="dcterms:W3CDTF">2012-09-12T13:19:22Z</dcterms:created>
  <dcterms:modified xsi:type="dcterms:W3CDTF">2013-02-04T21:44:43Z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