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56" r:id="rId2"/>
    <p:sldId id="326" r:id="rId3"/>
    <p:sldId id="259" r:id="rId4"/>
    <p:sldId id="260" r:id="rId5"/>
    <p:sldId id="262" r:id="rId6"/>
    <p:sldId id="264" r:id="rId7"/>
    <p:sldId id="324" r:id="rId8"/>
    <p:sldId id="325" r:id="rId9"/>
    <p:sldId id="276" r:id="rId10"/>
    <p:sldId id="277" r:id="rId11"/>
    <p:sldId id="278" r:id="rId12"/>
    <p:sldId id="327" r:id="rId13"/>
    <p:sldId id="309" r:id="rId14"/>
    <p:sldId id="279" r:id="rId15"/>
    <p:sldId id="280" r:id="rId16"/>
    <p:sldId id="306" r:id="rId17"/>
    <p:sldId id="303" r:id="rId18"/>
    <p:sldId id="304" r:id="rId19"/>
    <p:sldId id="323" r:id="rId20"/>
    <p:sldId id="328" r:id="rId21"/>
    <p:sldId id="329" r:id="rId22"/>
    <p:sldId id="330" r:id="rId23"/>
    <p:sldId id="331" r:id="rId24"/>
    <p:sldId id="307" r:id="rId25"/>
    <p:sldId id="313" r:id="rId26"/>
    <p:sldId id="312" r:id="rId27"/>
    <p:sldId id="282" r:id="rId28"/>
    <p:sldId id="283" r:id="rId29"/>
    <p:sldId id="316" r:id="rId30"/>
    <p:sldId id="284" r:id="rId31"/>
    <p:sldId id="317" r:id="rId32"/>
    <p:sldId id="319" r:id="rId33"/>
    <p:sldId id="320" r:id="rId34"/>
    <p:sldId id="322" r:id="rId35"/>
    <p:sldId id="285" r:id="rId36"/>
    <p:sldId id="287" r:id="rId37"/>
    <p:sldId id="288" r:id="rId38"/>
    <p:sldId id="301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6863-8C54-4969-9107-6149A4440643}" type="datetimeFigureOut">
              <a:rPr lang="cs-CZ" smtClean="0"/>
              <a:pPr/>
              <a:t>22.3.2010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4AAB-C061-49BA-B6C8-F8E5FE1BFA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98730-2D6E-47D5-99AB-1EDF88722FF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553B-FDCC-4885-AA6B-1B6F216F9A93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71A44-02E2-4842-972D-3347946CE22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EB857-7D50-474A-833D-E70055EF8024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3410-5DDC-4CD4-8123-E7024B297481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6531-56D9-45E2-8AC2-DEC8A7F5C3E2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FD03-500F-4082-B105-E53887F5A94C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EF56-776B-4C4F-A2DC-6A9E89E17EA1}" type="datetime1">
              <a:rPr lang="cs-CZ" smtClean="0"/>
              <a:pPr>
                <a:defRPr/>
              </a:pPr>
              <a:t>22.3.2010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74ED-F124-4FBF-9D70-A82987906F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ED8B-A735-4D0C-AE89-B8C4CE14BE4A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E70B-ADF0-4750-BDBC-E4BB8A96BA3D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AE-D5B0-4BBB-9AA9-9079D7322080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DC4-103B-447A-8E16-C444B5281DE9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9282-3DC7-4EA9-B743-17311E83FD0A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DFA3-911E-4151-89B0-93A60635D710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DE70-60B6-426C-8F2C-D1B7F207DE95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B23B-98A4-4A3D-8848-9A1463171996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9192A-CB4D-4D50-836C-8D9046BE6C34}" type="datetime1">
              <a:rPr lang="cs-CZ" smtClean="0"/>
              <a:pPr/>
              <a:t>22.3.2010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79E03-EA40-4946-B7A2-BA698692C8C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371600"/>
            <a:ext cx="8027890" cy="1828800"/>
          </a:xfrm>
        </p:spPr>
        <p:txBody>
          <a:bodyPr/>
          <a:lstStyle/>
          <a:p>
            <a:r>
              <a:rPr lang="cs-CZ" dirty="0" smtClean="0"/>
              <a:t>Certifikační autorita v </a:t>
            </a:r>
            <a:r>
              <a:rPr lang="cs-CZ" dirty="0" smtClean="0"/>
              <a:t>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7854696" cy="1752600"/>
          </a:xfrm>
        </p:spPr>
        <p:txBody>
          <a:bodyPr/>
          <a:lstStyle/>
          <a:p>
            <a:r>
              <a:rPr lang="cs-CZ" dirty="0" smtClean="0"/>
              <a:t>Ing. Petr </a:t>
            </a:r>
            <a:r>
              <a:rPr lang="cs-CZ" dirty="0" err="1" smtClean="0"/>
              <a:t>Budiš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Grp="1" noChangeArrowheads="1"/>
          </p:cNvSpPr>
          <p:nvPr>
            <p:ph type="title"/>
          </p:nvPr>
        </p:nvSpPr>
        <p:spPr>
          <a:xfrm>
            <a:off x="928662" y="571480"/>
            <a:ext cx="7055765" cy="1052450"/>
          </a:xfrm>
        </p:spPr>
        <p:txBody>
          <a:bodyPr anchor="t" anchorCtr="1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500" b="1" dirty="0"/>
              <a:t>Certifikát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57423" y="1447800"/>
          <a:ext cx="4429156" cy="5060195"/>
        </p:xfrm>
        <a:graphic>
          <a:graphicData uri="http://schemas.openxmlformats.org/presentationml/2006/ole">
            <p:oleObj spid="_x0000_s1026" name="Clip" r:id="rId4" imgW="3192120" imgH="3749400" progId="">
              <p:embed/>
            </p:oleObj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928926" y="2143116"/>
            <a:ext cx="3609547" cy="16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r>
              <a:rPr kumimoji="1" lang="cs-CZ" sz="2000" dirty="0">
                <a:solidFill>
                  <a:srgbClr val="000000"/>
                </a:solidFill>
              </a:rPr>
              <a:t> Číslo certifikátu</a:t>
            </a:r>
          </a:p>
          <a:p>
            <a:pPr eaLnBrk="0" hangingPunct="0"/>
            <a:r>
              <a:rPr kumimoji="1" lang="cs-CZ" sz="2000" dirty="0">
                <a:solidFill>
                  <a:srgbClr val="000000"/>
                </a:solidFill>
              </a:rPr>
              <a:t>  Vydavatel certifikátu</a:t>
            </a:r>
          </a:p>
          <a:p>
            <a:pPr eaLnBrk="0" hangingPunct="0"/>
            <a:r>
              <a:rPr kumimoji="1" lang="cs-CZ" sz="2000" dirty="0">
                <a:solidFill>
                  <a:srgbClr val="000000"/>
                </a:solidFill>
              </a:rPr>
              <a:t> Jedinečná identifikace majitele</a:t>
            </a:r>
          </a:p>
          <a:p>
            <a:pPr eaLnBrk="0" hangingPunct="0"/>
            <a:r>
              <a:rPr kumimoji="1" lang="cs-CZ" sz="2000" dirty="0">
                <a:solidFill>
                  <a:srgbClr val="000000"/>
                </a:solidFill>
              </a:rPr>
              <a:t>    Platnost certifikátu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57620" y="3857628"/>
          <a:ext cx="561254" cy="1069055"/>
        </p:xfrm>
        <a:graphic>
          <a:graphicData uri="http://schemas.openxmlformats.org/presentationml/2006/ole">
            <p:oleObj spid="_x0000_s1027" name="Clip" r:id="rId5" imgW="1395360" imgH="2658600" progId="">
              <p:embed/>
            </p:oleObj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110022" y="3810001"/>
            <a:ext cx="235192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kumimoji="1" lang="cs-CZ" sz="2000">
                <a:solidFill>
                  <a:srgbClr val="000000"/>
                </a:solidFill>
              </a:rPr>
              <a:t>Veřejný klíč majitele</a:t>
            </a:r>
            <a:endParaRPr kumimoji="1" lang="cs-CZ" sz="2000">
              <a:solidFill>
                <a:schemeClr val="tx2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652822" y="5105400"/>
          <a:ext cx="1287321" cy="1781759"/>
        </p:xfrm>
        <a:graphic>
          <a:graphicData uri="http://schemas.openxmlformats.org/presentationml/2006/ole">
            <p:oleObj spid="_x0000_s1028" name="Clip" r:id="rId6" imgW="2309760" imgH="3176280" progId="">
              <p:embed/>
            </p:oleObj>
          </a:graphicData>
        </a:graphic>
      </p:graphicFrame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643438" y="4714884"/>
            <a:ext cx="129623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kumimoji="1" lang="cs-CZ" sz="2000" dirty="0">
                <a:solidFill>
                  <a:srgbClr val="000000"/>
                </a:solidFill>
              </a:rPr>
              <a:t>Podpis CA</a:t>
            </a:r>
            <a:endParaRPr kumimoji="1" lang="cs-CZ" sz="2000" dirty="0">
              <a:solidFill>
                <a:schemeClr val="tx2"/>
              </a:solidFill>
            </a:endParaRPr>
          </a:p>
        </p:txBody>
      </p:sp>
      <p:pic>
        <p:nvPicPr>
          <p:cNvPr id="3082" name="Picture 9" descr="logo(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7622" y="5410200"/>
            <a:ext cx="587980" cy="47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57158" y="357166"/>
            <a:ext cx="7740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 vydání certifikátu</a:t>
            </a:r>
          </a:p>
        </p:txBody>
      </p:sp>
      <p:sp>
        <p:nvSpPr>
          <p:cNvPr id="4104" name="Freeform 43"/>
          <p:cNvSpPr>
            <a:spLocks/>
          </p:cNvSpPr>
          <p:nvPr/>
        </p:nvSpPr>
        <p:spPr bwMode="auto">
          <a:xfrm rot="683941">
            <a:off x="8070850" y="2814638"/>
            <a:ext cx="746125" cy="2260600"/>
          </a:xfrm>
          <a:custGeom>
            <a:avLst/>
            <a:gdLst>
              <a:gd name="T0" fmla="*/ 0 w 288"/>
              <a:gd name="T1" fmla="*/ 0 h 480"/>
              <a:gd name="T2" fmla="*/ 283633 w 288"/>
              <a:gd name="T3" fmla="*/ 901700 h 480"/>
              <a:gd name="T4" fmla="*/ 425450 w 288"/>
              <a:gd name="T5" fmla="*/ 1803400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0" y="0"/>
                </a:moveTo>
                <a:cubicBezTo>
                  <a:pt x="72" y="80"/>
                  <a:pt x="144" y="160"/>
                  <a:pt x="192" y="240"/>
                </a:cubicBezTo>
                <a:cubicBezTo>
                  <a:pt x="240" y="320"/>
                  <a:pt x="272" y="440"/>
                  <a:pt x="288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5" name="Text Box 45"/>
          <p:cNvSpPr txBox="1">
            <a:spLocks noChangeArrowheads="1"/>
          </p:cNvSpPr>
          <p:nvPr/>
        </p:nvSpPr>
        <p:spPr bwMode="auto">
          <a:xfrm>
            <a:off x="0" y="1916113"/>
            <a:ext cx="16446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cs-CZ" sz="1600" b="1">
                <a:solidFill>
                  <a:schemeClr val="hlink"/>
                </a:solidFill>
              </a:rPr>
              <a:t>Generování</a:t>
            </a:r>
            <a:br>
              <a:rPr lang="cs-CZ" sz="1600" b="1">
                <a:solidFill>
                  <a:schemeClr val="hlink"/>
                </a:solidFill>
              </a:rPr>
            </a:br>
            <a:r>
              <a:rPr lang="cs-CZ" sz="1600" b="1">
                <a:solidFill>
                  <a:schemeClr val="hlink"/>
                </a:solidFill>
              </a:rPr>
              <a:t>páru klíčů</a:t>
            </a:r>
          </a:p>
          <a:p>
            <a:pPr marL="342900" indent="-342900" eaLnBrk="0" hangingPunct="0"/>
            <a:r>
              <a:rPr lang="cs-CZ" sz="2400">
                <a:solidFill>
                  <a:schemeClr val="bg2"/>
                </a:solidFill>
              </a:rPr>
              <a:t>    </a:t>
            </a:r>
            <a:r>
              <a:rPr lang="cs-CZ" sz="1600">
                <a:solidFill>
                  <a:schemeClr val="bg2"/>
                </a:solidFill>
              </a:rPr>
              <a:t> </a:t>
            </a:r>
            <a:endParaRPr lang="cs-CZ" sz="2400">
              <a:solidFill>
                <a:schemeClr val="bg2"/>
              </a:solidFill>
            </a:endParaRPr>
          </a:p>
        </p:txBody>
      </p:sp>
      <p:sp>
        <p:nvSpPr>
          <p:cNvPr id="4106" name="Text Box 46"/>
          <p:cNvSpPr txBox="1">
            <a:spLocks noChangeArrowheads="1"/>
          </p:cNvSpPr>
          <p:nvPr/>
        </p:nvSpPr>
        <p:spPr bwMode="auto">
          <a:xfrm>
            <a:off x="250825" y="4365625"/>
            <a:ext cx="2311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6</a:t>
            </a:r>
            <a:r>
              <a:rPr lang="cs-CZ" sz="1600" b="1">
                <a:solidFill>
                  <a:srgbClr val="FF0000"/>
                </a:solidFill>
              </a:rPr>
              <a:t>. </a:t>
            </a:r>
            <a:r>
              <a:rPr lang="cs-CZ" sz="1600" b="1">
                <a:solidFill>
                  <a:schemeClr val="hlink"/>
                </a:solidFill>
              </a:rPr>
              <a:t>Instalace</a:t>
            </a:r>
            <a:r>
              <a:rPr lang="cs-CZ" sz="1600" b="1">
                <a:solidFill>
                  <a:srgbClr val="FF0000"/>
                </a:solidFill>
              </a:rPr>
              <a:t> </a:t>
            </a:r>
            <a:r>
              <a:rPr lang="cs-CZ" sz="1600" b="1">
                <a:solidFill>
                  <a:schemeClr val="hlink"/>
                </a:solidFill>
              </a:rPr>
              <a:t>certifikátu</a:t>
            </a:r>
          </a:p>
        </p:txBody>
      </p:sp>
      <p:sp>
        <p:nvSpPr>
          <p:cNvPr id="4107" name="Freeform 47"/>
          <p:cNvSpPr>
            <a:spLocks/>
          </p:cNvSpPr>
          <p:nvPr/>
        </p:nvSpPr>
        <p:spPr bwMode="auto">
          <a:xfrm>
            <a:off x="5003800" y="2349500"/>
            <a:ext cx="1873250" cy="142875"/>
          </a:xfrm>
          <a:custGeom>
            <a:avLst/>
            <a:gdLst>
              <a:gd name="T0" fmla="*/ 0 w 288"/>
              <a:gd name="T1" fmla="*/ 304800 h 1152"/>
              <a:gd name="T2" fmla="*/ 215900 w 288"/>
              <a:gd name="T3" fmla="*/ 165100 h 1152"/>
              <a:gd name="T4" fmla="*/ 1295400 w 288"/>
              <a:gd name="T5" fmla="*/ 0 h 1152"/>
              <a:gd name="T6" fmla="*/ 0 60000 65536"/>
              <a:gd name="T7" fmla="*/ 0 60000 65536"/>
              <a:gd name="T8" fmla="*/ 0 60000 65536"/>
              <a:gd name="T9" fmla="*/ 0 w 288"/>
              <a:gd name="T10" fmla="*/ 0 h 1152"/>
              <a:gd name="T11" fmla="*/ 288 w 288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52">
                <a:moveTo>
                  <a:pt x="0" y="1152"/>
                </a:moveTo>
                <a:cubicBezTo>
                  <a:pt x="0" y="984"/>
                  <a:pt x="0" y="816"/>
                  <a:pt x="48" y="624"/>
                </a:cubicBezTo>
                <a:cubicBezTo>
                  <a:pt x="96" y="432"/>
                  <a:pt x="248" y="104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4108" name="AutoShape 49"/>
          <p:cNvCxnSpPr>
            <a:cxnSpLocks noChangeShapeType="1"/>
          </p:cNvCxnSpPr>
          <p:nvPr/>
        </p:nvCxnSpPr>
        <p:spPr bwMode="auto">
          <a:xfrm flipV="1">
            <a:off x="1692275" y="2492375"/>
            <a:ext cx="1511300" cy="7207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09" name="Text Box 50"/>
          <p:cNvSpPr txBox="1">
            <a:spLocks noChangeArrowheads="1"/>
          </p:cNvSpPr>
          <p:nvPr/>
        </p:nvSpPr>
        <p:spPr bwMode="auto">
          <a:xfrm>
            <a:off x="3059113" y="1268413"/>
            <a:ext cx="21971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2. Doprava žádosti</a:t>
            </a:r>
          </a:p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k registrační autoritě</a:t>
            </a:r>
          </a:p>
        </p:txBody>
      </p:sp>
      <p:sp>
        <p:nvSpPr>
          <p:cNvPr id="4110" name="Text Box 51"/>
          <p:cNvSpPr txBox="1">
            <a:spLocks noChangeArrowheads="1"/>
          </p:cNvSpPr>
          <p:nvPr/>
        </p:nvSpPr>
        <p:spPr bwMode="auto">
          <a:xfrm>
            <a:off x="3779838" y="4292600"/>
            <a:ext cx="21415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5. Získání certifikátu</a:t>
            </a:r>
          </a:p>
        </p:txBody>
      </p:sp>
      <p:cxnSp>
        <p:nvCxnSpPr>
          <p:cNvPr id="4111" name="AutoShape 52"/>
          <p:cNvCxnSpPr>
            <a:cxnSpLocks noChangeShapeType="1"/>
            <a:stCxn id="0" idx="0"/>
          </p:cNvCxnSpPr>
          <p:nvPr/>
        </p:nvCxnSpPr>
        <p:spPr bwMode="auto">
          <a:xfrm rot="5400000" flipH="1">
            <a:off x="6980238" y="3900487"/>
            <a:ext cx="1944688" cy="569913"/>
          </a:xfrm>
          <a:prstGeom prst="curvedConnector3">
            <a:avLst>
              <a:gd name="adj1" fmla="val 49958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2" name="Text Box 53"/>
          <p:cNvSpPr txBox="1">
            <a:spLocks noChangeArrowheads="1"/>
          </p:cNvSpPr>
          <p:nvPr/>
        </p:nvSpPr>
        <p:spPr bwMode="auto">
          <a:xfrm>
            <a:off x="6311900" y="6438900"/>
            <a:ext cx="2455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4. Vydání certifikátu CA</a:t>
            </a:r>
          </a:p>
        </p:txBody>
      </p:sp>
      <p:sp>
        <p:nvSpPr>
          <p:cNvPr id="4114" name="Freeform 55"/>
          <p:cNvSpPr>
            <a:spLocks/>
          </p:cNvSpPr>
          <p:nvPr/>
        </p:nvSpPr>
        <p:spPr bwMode="auto">
          <a:xfrm flipH="1">
            <a:off x="6011863" y="3213100"/>
            <a:ext cx="1176337" cy="1800225"/>
          </a:xfrm>
          <a:custGeom>
            <a:avLst/>
            <a:gdLst>
              <a:gd name="T0" fmla="*/ 0 w 288"/>
              <a:gd name="T1" fmla="*/ 0 h 480"/>
              <a:gd name="T2" fmla="*/ 1168400 w 288"/>
              <a:gd name="T3" fmla="*/ 342900 h 480"/>
              <a:gd name="T4" fmla="*/ 1752600 w 288"/>
              <a:gd name="T5" fmla="*/ 685800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0" y="0"/>
                </a:moveTo>
                <a:cubicBezTo>
                  <a:pt x="72" y="80"/>
                  <a:pt x="144" y="160"/>
                  <a:pt x="192" y="240"/>
                </a:cubicBezTo>
                <a:cubicBezTo>
                  <a:pt x="240" y="320"/>
                  <a:pt x="272" y="440"/>
                  <a:pt x="288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6" name="Freeform 101"/>
          <p:cNvSpPr>
            <a:spLocks/>
          </p:cNvSpPr>
          <p:nvPr/>
        </p:nvSpPr>
        <p:spPr bwMode="auto">
          <a:xfrm flipH="1" flipV="1">
            <a:off x="1547813" y="4724400"/>
            <a:ext cx="3352800" cy="576263"/>
          </a:xfrm>
          <a:custGeom>
            <a:avLst/>
            <a:gdLst>
              <a:gd name="T0" fmla="*/ 0 w 288"/>
              <a:gd name="T1" fmla="*/ 0 h 480"/>
              <a:gd name="T2" fmla="*/ 1371600 w 288"/>
              <a:gd name="T3" fmla="*/ 228600 h 480"/>
              <a:gd name="T4" fmla="*/ 2057400 w 288"/>
              <a:gd name="T5" fmla="*/ 457200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0" y="0"/>
                </a:moveTo>
                <a:cubicBezTo>
                  <a:pt x="72" y="80"/>
                  <a:pt x="144" y="160"/>
                  <a:pt x="192" y="240"/>
                </a:cubicBezTo>
                <a:cubicBezTo>
                  <a:pt x="240" y="320"/>
                  <a:pt x="272" y="440"/>
                  <a:pt x="288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4117" name="Text Box 102"/>
          <p:cNvSpPr txBox="1">
            <a:spLocks noChangeArrowheads="1"/>
          </p:cNvSpPr>
          <p:nvPr/>
        </p:nvSpPr>
        <p:spPr bwMode="auto">
          <a:xfrm>
            <a:off x="6516688" y="1341438"/>
            <a:ext cx="2438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3. Ověření žádosti</a:t>
            </a:r>
          </a:p>
          <a:p>
            <a:pPr eaLnBrk="0" hangingPunct="0"/>
            <a:r>
              <a:rPr lang="cs-CZ" sz="1600" b="1">
                <a:solidFill>
                  <a:schemeClr val="hlink"/>
                </a:solidFill>
              </a:rPr>
              <a:t>na registrační autoritě</a:t>
            </a:r>
          </a:p>
        </p:txBody>
      </p:sp>
      <p:sp>
        <p:nvSpPr>
          <p:cNvPr id="4118" name="Freeform 103"/>
          <p:cNvSpPr>
            <a:spLocks/>
          </p:cNvSpPr>
          <p:nvPr/>
        </p:nvSpPr>
        <p:spPr bwMode="auto">
          <a:xfrm rot="-461039" flipH="1" flipV="1">
            <a:off x="1071563" y="4565650"/>
            <a:ext cx="4492625" cy="2362200"/>
          </a:xfrm>
          <a:custGeom>
            <a:avLst/>
            <a:gdLst>
              <a:gd name="T0" fmla="*/ 0 w 288"/>
              <a:gd name="T1" fmla="*/ 0 h 480"/>
              <a:gd name="T2" fmla="*/ 1681691 w 288"/>
              <a:gd name="T3" fmla="*/ 36513 h 480"/>
              <a:gd name="T4" fmla="*/ 2522537 w 288"/>
              <a:gd name="T5" fmla="*/ 73025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0" y="0"/>
                </a:moveTo>
                <a:cubicBezTo>
                  <a:pt x="72" y="80"/>
                  <a:pt x="144" y="160"/>
                  <a:pt x="192" y="240"/>
                </a:cubicBezTo>
                <a:cubicBezTo>
                  <a:pt x="240" y="320"/>
                  <a:pt x="272" y="440"/>
                  <a:pt x="288" y="48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4119" name="Text Box 104"/>
          <p:cNvSpPr txBox="1">
            <a:spLocks noChangeArrowheads="1"/>
          </p:cNvSpPr>
          <p:nvPr/>
        </p:nvSpPr>
        <p:spPr bwMode="auto">
          <a:xfrm>
            <a:off x="1116013" y="6381750"/>
            <a:ext cx="2952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200" b="1"/>
              <a:t>Zaslání vydaného certifikátu E-mailem</a:t>
            </a:r>
            <a:endParaRPr lang="cs-CZ" sz="1200"/>
          </a:p>
        </p:txBody>
      </p:sp>
      <p:graphicFrame>
        <p:nvGraphicFramePr>
          <p:cNvPr id="4203" name="Object 107"/>
          <p:cNvGraphicFramePr>
            <a:graphicFrameLocks noChangeAspect="1"/>
          </p:cNvGraphicFramePr>
          <p:nvPr/>
        </p:nvGraphicFramePr>
        <p:xfrm>
          <a:off x="179388" y="2924175"/>
          <a:ext cx="1425575" cy="1425575"/>
        </p:xfrm>
        <a:graphic>
          <a:graphicData uri="http://schemas.openxmlformats.org/presentationml/2006/ole">
            <p:oleObj spid="_x0000_s2050" name="Visio" r:id="rId4" imgW="1425747" imgH="1425828" progId="">
              <p:embed/>
            </p:oleObj>
          </a:graphicData>
        </a:graphic>
      </p:graphicFrame>
      <p:graphicFrame>
        <p:nvGraphicFramePr>
          <p:cNvPr id="4204" name="Object 108"/>
          <p:cNvGraphicFramePr>
            <a:graphicFrameLocks noChangeAspect="1"/>
          </p:cNvGraphicFramePr>
          <p:nvPr/>
        </p:nvGraphicFramePr>
        <p:xfrm>
          <a:off x="3419475" y="1989138"/>
          <a:ext cx="1079500" cy="1077912"/>
        </p:xfrm>
        <a:graphic>
          <a:graphicData uri="http://schemas.openxmlformats.org/presentationml/2006/ole">
            <p:oleObj spid="_x0000_s2051" name="Visio" r:id="rId5" imgW="795588" imgH="795448" progId="">
              <p:embed/>
            </p:oleObj>
          </a:graphicData>
        </a:graphic>
      </p:graphicFrame>
      <p:graphicFrame>
        <p:nvGraphicFramePr>
          <p:cNvPr id="4205" name="Object 109"/>
          <p:cNvGraphicFramePr>
            <a:graphicFrameLocks noChangeAspect="1"/>
          </p:cNvGraphicFramePr>
          <p:nvPr/>
        </p:nvGraphicFramePr>
        <p:xfrm>
          <a:off x="4140200" y="2205038"/>
          <a:ext cx="863600" cy="863600"/>
        </p:xfrm>
        <a:graphic>
          <a:graphicData uri="http://schemas.openxmlformats.org/presentationml/2006/ole">
            <p:oleObj spid="_x0000_s2052" name="Visio" r:id="rId6" imgW="582985" imgH="582990" progId="">
              <p:embed/>
            </p:oleObj>
          </a:graphicData>
        </a:graphic>
      </p:graphicFrame>
      <p:graphicFrame>
        <p:nvGraphicFramePr>
          <p:cNvPr id="4206" name="Object 110"/>
          <p:cNvGraphicFramePr>
            <a:graphicFrameLocks noChangeAspect="1"/>
          </p:cNvGraphicFramePr>
          <p:nvPr/>
        </p:nvGraphicFramePr>
        <p:xfrm>
          <a:off x="6948488" y="1844675"/>
          <a:ext cx="1289050" cy="1289050"/>
        </p:xfrm>
        <a:graphic>
          <a:graphicData uri="http://schemas.openxmlformats.org/presentationml/2006/ole">
            <p:oleObj spid="_x0000_s2053" name="Visio" r:id="rId7" imgW="1288686" imgH="1288429" progId="">
              <p:embed/>
            </p:oleObj>
          </a:graphicData>
        </a:graphic>
      </p:graphicFrame>
      <p:graphicFrame>
        <p:nvGraphicFramePr>
          <p:cNvPr id="4207" name="Object 111"/>
          <p:cNvGraphicFramePr>
            <a:graphicFrameLocks noChangeAspect="1"/>
          </p:cNvGraphicFramePr>
          <p:nvPr/>
        </p:nvGraphicFramePr>
        <p:xfrm>
          <a:off x="7524750" y="5157788"/>
          <a:ext cx="1425575" cy="1425575"/>
        </p:xfrm>
        <a:graphic>
          <a:graphicData uri="http://schemas.openxmlformats.org/presentationml/2006/ole">
            <p:oleObj spid="_x0000_s2054" name="Visio" r:id="rId8" imgW="1425747" imgH="1425828" progId="">
              <p:embed/>
            </p:oleObj>
          </a:graphicData>
        </a:graphic>
      </p:graphicFrame>
      <p:graphicFrame>
        <p:nvGraphicFramePr>
          <p:cNvPr id="4208" name="Object 112"/>
          <p:cNvGraphicFramePr>
            <a:graphicFrameLocks noChangeAspect="1"/>
          </p:cNvGraphicFramePr>
          <p:nvPr/>
        </p:nvGraphicFramePr>
        <p:xfrm>
          <a:off x="7092950" y="5805488"/>
          <a:ext cx="730250" cy="730250"/>
        </p:xfrm>
        <a:graphic>
          <a:graphicData uri="http://schemas.openxmlformats.org/presentationml/2006/ole">
            <p:oleObj spid="_x0000_s2055" name="Visio" r:id="rId9" imgW="730564" imgH="730566" progId="">
              <p:embed/>
            </p:oleObj>
          </a:graphicData>
        </a:graphic>
      </p:graphicFrame>
      <p:graphicFrame>
        <p:nvGraphicFramePr>
          <p:cNvPr id="4209" name="Object 113"/>
          <p:cNvGraphicFramePr>
            <a:graphicFrameLocks noChangeAspect="1"/>
          </p:cNvGraphicFramePr>
          <p:nvPr/>
        </p:nvGraphicFramePr>
        <p:xfrm>
          <a:off x="5795963" y="5157788"/>
          <a:ext cx="636587" cy="636587"/>
        </p:xfrm>
        <a:graphic>
          <a:graphicData uri="http://schemas.openxmlformats.org/presentationml/2006/ole">
            <p:oleObj spid="_x0000_s2056" name="Visio" r:id="rId10" imgW="637171" imgH="637059" progId="">
              <p:embed/>
            </p:oleObj>
          </a:graphicData>
        </a:graphic>
      </p:graphicFrame>
      <p:graphicFrame>
        <p:nvGraphicFramePr>
          <p:cNvPr id="4210" name="Object 114"/>
          <p:cNvGraphicFramePr>
            <a:graphicFrameLocks noChangeAspect="1"/>
          </p:cNvGraphicFramePr>
          <p:nvPr/>
        </p:nvGraphicFramePr>
        <p:xfrm>
          <a:off x="4932363" y="4581525"/>
          <a:ext cx="936625" cy="936625"/>
        </p:xfrm>
        <a:graphic>
          <a:graphicData uri="http://schemas.openxmlformats.org/presentationml/2006/ole">
            <p:oleObj spid="_x0000_s2057" name="Visio" r:id="rId11" imgW="856468" imgH="85651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71913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/>
              <a:t>Úložiště dat pro vytváření elektronického podpisu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27275"/>
            <a:ext cx="8229600" cy="4530725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cs-CZ" dirty="0"/>
              <a:t>Osobní počítač</a:t>
            </a:r>
          </a:p>
          <a:p>
            <a:pPr>
              <a:buSzTx/>
              <a:buFont typeface="Verdana" pitchFamily="34" charset="0"/>
              <a:buNone/>
            </a:pPr>
            <a:endParaRPr lang="cs-CZ" dirty="0"/>
          </a:p>
          <a:p>
            <a:pPr>
              <a:buSzTx/>
              <a:buFont typeface="Wingdings" pitchFamily="2" charset="2"/>
              <a:buChar char="§"/>
            </a:pPr>
            <a:r>
              <a:rPr lang="cs-CZ" dirty="0"/>
              <a:t>Čipová karta</a:t>
            </a:r>
          </a:p>
          <a:p>
            <a:pPr>
              <a:buSzTx/>
              <a:buFont typeface="Verdana" pitchFamily="34" charset="0"/>
              <a:buNone/>
            </a:pPr>
            <a:r>
              <a:rPr lang="cs-CZ" dirty="0"/>
              <a:t>   + čtečka</a:t>
            </a:r>
          </a:p>
          <a:p>
            <a:pPr>
              <a:buSzTx/>
              <a:buFont typeface="Verdana" pitchFamily="34" charset="0"/>
              <a:buChar char="o"/>
            </a:pPr>
            <a:endParaRPr lang="cs-CZ" dirty="0"/>
          </a:p>
          <a:p>
            <a:pPr>
              <a:buSzTx/>
              <a:buFont typeface="Wingdings" pitchFamily="2" charset="2"/>
              <a:buChar char="§"/>
            </a:pPr>
            <a:r>
              <a:rPr lang="cs-CZ" dirty="0"/>
              <a:t>USB </a:t>
            </a:r>
            <a:r>
              <a:rPr lang="cs-CZ" dirty="0" err="1"/>
              <a:t>token</a:t>
            </a:r>
            <a:endParaRPr lang="cs-CZ" sz="3400" dirty="0"/>
          </a:p>
          <a:p>
            <a:pPr>
              <a:buSzTx/>
              <a:buFont typeface="Verdana" pitchFamily="34" charset="0"/>
              <a:buChar char="o"/>
            </a:pPr>
            <a:endParaRPr lang="cs-CZ" dirty="0"/>
          </a:p>
        </p:txBody>
      </p:sp>
      <p:pic>
        <p:nvPicPr>
          <p:cNvPr id="56325" name="Picture 5" descr="ikey-n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769" y="5318125"/>
            <a:ext cx="1600200" cy="625475"/>
          </a:xfrm>
          <a:prstGeom prst="rect">
            <a:avLst/>
          </a:prstGeom>
          <a:noFill/>
        </p:spPr>
      </p:pic>
      <p:pic>
        <p:nvPicPr>
          <p:cNvPr id="56326" name="Picture 6" descr="gcr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57" y="3302000"/>
            <a:ext cx="1676400" cy="1508125"/>
          </a:xfrm>
          <a:prstGeom prst="rect">
            <a:avLst/>
          </a:prstGeom>
          <a:noFill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241519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6331" name="Picture 11" descr="kart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465" y="2947982"/>
            <a:ext cx="3314700" cy="207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6" name="Picture 6" descr="OBN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8474075" cy="4141788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ysDot"/>
            <a:miter lim="800000"/>
            <a:headEnd/>
            <a:tailEnd/>
          </a:ln>
        </p:spPr>
      </p:pic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37AD3105-4AAD-4AF9-AFC8-2E0C2F57336B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14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00034" y="500042"/>
            <a:ext cx="7740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 obnovy certifikátu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živ_cyk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51038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57158" y="142852"/>
            <a:ext cx="7740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Životní cyklus certifikátu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39750" y="0"/>
            <a:ext cx="754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cs-CZ" sz="4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Legislativa k EP</a:t>
            </a:r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cs-CZ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468313" y="1125538"/>
            <a:ext cx="762000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Směrnice Evropského parlamentu a Rady 1999/93/ES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Zákon 227/2000 Sb. o elektronickém podpisu v platném znění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Nařízení vlády č. 495/2004 Sb., kterým se provádí zákon č.227/2000 Sb., o elektronickém podpisu a o změně některých dalších zákonů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Vyhláška č.496/2004 Sb. k elektronickým podatelnám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Vyhláška z 19.7.2006 č.378/2006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r>
              <a:rPr lang="cs-CZ" sz="2100" dirty="0"/>
              <a:t>            Kvalifikovaný certifikát – podpis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r>
              <a:rPr lang="cs-CZ" sz="2100" dirty="0"/>
              <a:t>            Komerční certifikát – autentizace a šifrování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endParaRPr lang="cs-CZ" sz="21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Certifikační politika I.CA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 smtClean="0"/>
              <a:t>Zákon </a:t>
            </a:r>
            <a:r>
              <a:rPr lang="cs-CZ" sz="2100" dirty="0"/>
              <a:t>o e-</a:t>
            </a:r>
            <a:r>
              <a:rPr lang="cs-CZ" sz="2100" dirty="0" err="1"/>
              <a:t>Governmentu</a:t>
            </a:r>
            <a:endParaRPr lang="cs-CZ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500" b="1" dirty="0"/>
              <a:t>Klíčové pojmy v legislativě (1)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00213"/>
            <a:ext cx="8686800" cy="4379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b="1" i="1" smtClean="0">
                <a:latin typeface="Arial" charset="0"/>
              </a:rPr>
              <a:t>elektronický podpis</a:t>
            </a:r>
            <a:r>
              <a:rPr lang="cs-CZ" sz="1800" smtClean="0">
                <a:latin typeface="Arial" charset="0"/>
              </a:rPr>
              <a:t> -  </a:t>
            </a:r>
            <a:r>
              <a:rPr lang="cs-CZ" sz="1800" b="1" i="1" smtClean="0">
                <a:latin typeface="Arial" charset="0"/>
              </a:rPr>
              <a:t>údaje v elektronické podobě</a:t>
            </a:r>
            <a:r>
              <a:rPr lang="cs-CZ" sz="1800" smtClean="0">
                <a:latin typeface="Arial" charset="0"/>
              </a:rPr>
              <a:t>, které jsou připojené k datové zprávě nebo jsou s ní logicky spojené a které slouží jako </a:t>
            </a:r>
            <a:r>
              <a:rPr lang="cs-CZ" sz="1800" b="1" i="1" smtClean="0">
                <a:latin typeface="Arial" charset="0"/>
              </a:rPr>
              <a:t>metoda k jednoznačnému ověření identity podepsané osoby ve vztahu k datové zprávě</a:t>
            </a:r>
          </a:p>
          <a:p>
            <a:pPr eaLnBrk="1" hangingPunct="1">
              <a:lnSpc>
                <a:spcPct val="80000"/>
              </a:lnSpc>
            </a:pPr>
            <a:endParaRPr lang="cs-CZ" sz="1800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b="1" i="1" smtClean="0">
                <a:latin typeface="Arial" charset="0"/>
              </a:rPr>
              <a:t>zaručený elektronický podpis</a:t>
            </a:r>
            <a:r>
              <a:rPr lang="cs-CZ" sz="1800" smtClean="0">
                <a:latin typeface="Arial" charset="0"/>
              </a:rPr>
              <a:t> - elektronický podpis, který splňuje následující:</a:t>
            </a:r>
          </a:p>
          <a:p>
            <a:pPr eaLnBrk="1" hangingPunct="1">
              <a:lnSpc>
                <a:spcPct val="80000"/>
              </a:lnSpc>
            </a:pPr>
            <a:endParaRPr lang="cs-CZ" sz="1800" smtClean="0">
              <a:latin typeface="Arial" charset="0"/>
            </a:endParaRP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smtClean="0">
                <a:latin typeface="Arial" charset="0"/>
              </a:rPr>
              <a:t>je jednoznačně spojen s podepisující osobou,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1800" smtClean="0">
              <a:latin typeface="Arial" charset="0"/>
            </a:endParaRP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smtClean="0">
                <a:latin typeface="Arial" charset="0"/>
              </a:rPr>
              <a:t>umožňuje identifikaci podepisující osoby ve vztahu k datové zprávě,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1800" smtClean="0">
              <a:latin typeface="Arial" charset="0"/>
            </a:endParaRP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smtClean="0">
                <a:latin typeface="Arial" charset="0"/>
              </a:rPr>
              <a:t>byl vytvořen a připojen k datové zprávě pomocí prostředků, které podepisující osoba může udržet pod svou výhradní kontrolou,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800" smtClean="0">
              <a:latin typeface="Arial" charset="0"/>
            </a:endParaRP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smtClean="0">
                <a:latin typeface="Arial" charset="0"/>
              </a:rPr>
              <a:t>je k datové zprávě, ke které se vztahuje, připojen takovým způsobem, že je možno zjistit jakoukoliv následnou změnu dat,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686800" cy="838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/>
              <a:t>Klíčové pojmy v legislativě (2)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cs-CZ" sz="1800" b="1" i="1" smtClean="0">
                <a:latin typeface="Arial" charset="0"/>
              </a:rPr>
              <a:t>elektronická značka</a:t>
            </a:r>
            <a:r>
              <a:rPr lang="cs-CZ" sz="1800" smtClean="0">
                <a:latin typeface="Arial" charset="0"/>
              </a:rPr>
              <a:t> - údaje v elektronické podobě, které jsou připojené k datové zprávě nebo jsou s ní logicky spojené a které splňují následující požadavky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1800" smtClean="0">
              <a:latin typeface="Arial" charset="0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cs-CZ" sz="1600" smtClean="0">
                <a:latin typeface="Arial" charset="0"/>
              </a:rPr>
              <a:t>jsou jednoznačně spojené s označující osobou a umožňují její identifikaci prostřednictvím kvalifikovaného systémového certifikátu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endParaRPr lang="cs-CZ" sz="1600" smtClean="0">
              <a:latin typeface="Arial" charset="0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cs-CZ" sz="1600" smtClean="0">
                <a:latin typeface="Arial" charset="0"/>
              </a:rPr>
              <a:t>byly vytvořeny a připojeny k datové zprávě pomocí prostředku pro vytváření elektronických značek, které označující osoba může udržet pod svou výhradní kontrolou,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cs-CZ" sz="1600" smtClean="0">
              <a:latin typeface="Arial" charset="0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cs-CZ" sz="1600" smtClean="0">
                <a:latin typeface="Arial" charset="0"/>
              </a:rPr>
              <a:t>jsou k datové zprávě, ke které se vztahují, připojeny takovým způsobem, že je možné zjistit jakoukoli následnou změnu dat</a:t>
            </a:r>
            <a:br>
              <a:rPr lang="cs-CZ" sz="1600" smtClean="0">
                <a:latin typeface="Arial" charset="0"/>
              </a:rPr>
            </a:br>
            <a:endParaRPr lang="cs-CZ" sz="1600" smtClean="0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cs-CZ" sz="1800" b="1" i="1" smtClean="0">
                <a:latin typeface="Arial" charset="0"/>
              </a:rPr>
              <a:t>kvalifikované časové razítko</a:t>
            </a:r>
            <a:r>
              <a:rPr lang="cs-CZ" sz="1800" smtClean="0">
                <a:latin typeface="Arial" charset="0"/>
              </a:rPr>
              <a:t> - datová zpráva, kterou vydal kvalifikovaný poskytovatel certifikačních služeb (CA) a která důvěryhodným způsobem spojuje data v elektronické podobě s časovým okamžikem, a zaručuje, že uvedená data v elektronické podobě existovala před daným časovým okamžikem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289" y="935030"/>
            <a:ext cx="731361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4500" b="1" dirty="0" smtClean="0"/>
              <a:t>Akreditovaní poskytovatelé </a:t>
            </a:r>
            <a:r>
              <a:rPr lang="cs-CZ" sz="4500" b="1" dirty="0" err="1" smtClean="0"/>
              <a:t>certifikačnícaních</a:t>
            </a:r>
            <a:r>
              <a:rPr lang="cs-CZ" sz="4500" b="1" dirty="0" smtClean="0"/>
              <a:t> </a:t>
            </a:r>
            <a:r>
              <a:rPr lang="cs-CZ" sz="4500" b="1" dirty="0"/>
              <a:t>služeb v ČR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428868"/>
            <a:ext cx="7313612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b="1" dirty="0"/>
              <a:t>Akreditaci společnostem, které o ni požádají a které současně splní požadované podmínky, vydá MV ČR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cs-CZ" sz="1900" b="1" dirty="0"/>
              <a:t>(dříve MI ČR, ÚOOÚ)</a:t>
            </a:r>
          </a:p>
          <a:p>
            <a:pPr>
              <a:lnSpc>
                <a:spcPct val="80000"/>
              </a:lnSpc>
            </a:pPr>
            <a:endParaRPr lang="cs-CZ" sz="1900" b="1" dirty="0"/>
          </a:p>
          <a:p>
            <a:pPr>
              <a:lnSpc>
                <a:spcPct val="80000"/>
              </a:lnSpc>
            </a:pPr>
            <a:r>
              <a:rPr lang="cs-CZ" sz="1900" b="1" dirty="0"/>
              <a:t>Získání akreditace však předchází poměrně dlouhodobý proces konkrétních řešení uvnitř těchto společností, na jehož konci – pokud je tento proces úspěšný - dojde k získání akreditace – přehled akreditací podle </a:t>
            </a:r>
            <a:r>
              <a:rPr lang="cs-CZ" sz="1900" b="1" dirty="0" smtClean="0"/>
              <a:t>MVCR:</a:t>
            </a:r>
            <a:endParaRPr lang="cs-CZ" sz="17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sz="1700" dirty="0">
              <a:solidFill>
                <a:srgbClr val="FF0000"/>
              </a:solidFill>
            </a:endParaRPr>
          </a:p>
          <a:p>
            <a:pPr marL="736092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sz="1500" dirty="0" smtClean="0"/>
              <a:t>První certifikační autorita, a.s.</a:t>
            </a:r>
          </a:p>
          <a:p>
            <a:pPr marL="736092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sz="1500" dirty="0" smtClean="0"/>
              <a:t>Česká pošta, s.p.</a:t>
            </a:r>
          </a:p>
          <a:p>
            <a:pPr marL="736092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sz="1500" dirty="0" err="1" smtClean="0"/>
              <a:t>eIdentity</a:t>
            </a:r>
            <a:r>
              <a:rPr lang="cs-CZ" sz="1500" dirty="0" smtClean="0"/>
              <a:t>, a.s.</a:t>
            </a:r>
            <a:r>
              <a:rPr lang="cs-CZ" sz="1500" dirty="0"/>
              <a:t/>
            </a:r>
            <a:br>
              <a:rPr lang="cs-CZ" sz="1500" dirty="0"/>
            </a:br>
            <a:endParaRPr lang="cs-CZ" sz="1500" dirty="0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5021239" y="4716455"/>
          <a:ext cx="1066800" cy="304800"/>
        </p:xfrm>
        <a:graphic>
          <a:graphicData uri="http://schemas.openxmlformats.org/presentationml/2006/ole">
            <p:oleObj spid="_x0000_s100354" name="Obrázek" r:id="rId3" imgW="1600200" imgH="37656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</a:p>
          <a:p>
            <a:r>
              <a:rPr lang="cs-CZ" dirty="0" smtClean="0"/>
              <a:t>Certifikáty</a:t>
            </a:r>
          </a:p>
          <a:p>
            <a:r>
              <a:rPr lang="cs-CZ" dirty="0" smtClean="0"/>
              <a:t>Certifikační autorita – certifikační služby </a:t>
            </a:r>
            <a:endParaRPr lang="cs-CZ" dirty="0" smtClean="0"/>
          </a:p>
          <a:p>
            <a:r>
              <a:rPr lang="cs-CZ" dirty="0" smtClean="0"/>
              <a:t>Certifikáty a jejich životní cyklus</a:t>
            </a:r>
          </a:p>
          <a:p>
            <a:r>
              <a:rPr lang="cs-CZ" dirty="0" smtClean="0"/>
              <a:t>Legislativa</a:t>
            </a:r>
          </a:p>
          <a:p>
            <a:r>
              <a:rPr lang="cs-CZ" dirty="0" smtClean="0"/>
              <a:t>Představení I.CA</a:t>
            </a:r>
          </a:p>
          <a:p>
            <a:r>
              <a:rPr lang="cs-CZ" dirty="0" smtClean="0"/>
              <a:t>Časová razítka</a:t>
            </a:r>
          </a:p>
          <a:p>
            <a:r>
              <a:rPr lang="cs-CZ" dirty="0" smtClean="0"/>
              <a:t>Ostatní typy certifikátů</a:t>
            </a:r>
          </a:p>
          <a:p>
            <a:r>
              <a:rPr lang="cs-CZ" dirty="0" smtClean="0"/>
              <a:t>Dotazy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První certifikační autorita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cs-CZ" sz="2000" b="1" u="sng" dirty="0" smtClean="0">
              <a:latin typeface="Arial" charset="0"/>
            </a:endParaRPr>
          </a:p>
          <a:p>
            <a:pPr eaLnBrk="1" hangingPunct="1"/>
            <a:r>
              <a:rPr lang="cs-CZ" sz="2000" b="1" u="sng" dirty="0" smtClean="0">
                <a:latin typeface="Arial" charset="0"/>
              </a:rPr>
              <a:t>Prvn</a:t>
            </a:r>
            <a:r>
              <a:rPr lang="cs-CZ" sz="2000" b="1" u="sng" dirty="0" smtClean="0"/>
              <a:t>í</a:t>
            </a:r>
            <a:r>
              <a:rPr lang="cs-CZ" sz="2000" b="1" u="sng" dirty="0" smtClean="0">
                <a:latin typeface="Arial" charset="0"/>
              </a:rPr>
              <a:t> certifikačn</a:t>
            </a:r>
            <a:r>
              <a:rPr lang="cs-CZ" sz="2000" b="1" u="sng" dirty="0" smtClean="0"/>
              <a:t>í</a:t>
            </a:r>
            <a:r>
              <a:rPr lang="cs-CZ" sz="2000" b="1" u="sng" dirty="0" smtClean="0">
                <a:latin typeface="Arial" charset="0"/>
              </a:rPr>
              <a:t> autorita, a.s.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smtClean="0"/>
              <a:t>(dále též I.CA), je akreditovaným poskytovatelem certifikačních služeb v České republice a na Slovensku</a:t>
            </a:r>
          </a:p>
          <a:p>
            <a:pPr eaLnBrk="1" hangingPunct="1"/>
            <a:endParaRPr lang="cs-CZ" sz="800" dirty="0" smtClean="0"/>
          </a:p>
          <a:p>
            <a:pPr eaLnBrk="1" hangingPunct="1"/>
            <a:r>
              <a:rPr lang="cs-CZ" sz="2000" dirty="0" smtClean="0"/>
              <a:t>I.CA zahájila přípravu pro svou činnost již v roce 1997 a certifikáty – nejprve komerční a později i kvalifikované - vydává od roku 1998</a:t>
            </a:r>
          </a:p>
          <a:p>
            <a:pPr eaLnBrk="1" hangingPunct="1"/>
            <a:endParaRPr lang="cs-CZ" sz="800" dirty="0" smtClean="0"/>
          </a:p>
          <a:p>
            <a:pPr eaLnBrk="1" hangingPunct="1"/>
            <a:r>
              <a:rPr lang="cs-CZ" sz="2000" dirty="0" smtClean="0"/>
              <a:t>Vlastní společnost První certifikační autorita byla založena 12.3.2001</a:t>
            </a:r>
          </a:p>
          <a:p>
            <a:pPr eaLnBrk="1" hangingPunct="1"/>
            <a:endParaRPr lang="cs-CZ" sz="800" dirty="0" smtClean="0"/>
          </a:p>
          <a:p>
            <a:pPr eaLnBrk="1" hangingPunct="1"/>
            <a:r>
              <a:rPr lang="cs-CZ" sz="2000" dirty="0" smtClean="0"/>
              <a:t>První certifikační autorita obdržela ke dni 18.3.2002  akreditaci                        v České republice ve smyslu zákona č.227/2000 Sb., o elektronickém podpisu v platném znění </a:t>
            </a:r>
          </a:p>
          <a:p>
            <a:pPr eaLnBrk="1" hangingPunct="1"/>
            <a:endParaRPr lang="cs-CZ" sz="800" dirty="0" smtClean="0"/>
          </a:p>
          <a:p>
            <a:pPr eaLnBrk="1" hangingPunct="1"/>
            <a:r>
              <a:rPr lang="cs-CZ" sz="2000" dirty="0" smtClean="0"/>
              <a:t>První certifikační autorita obdržela ke dni 21.9.2006  akreditaci na Slovensku  ve smyslu zákona č.215/2002 Z. z., o </a:t>
            </a:r>
            <a:r>
              <a:rPr lang="cs-CZ" sz="2000" dirty="0" err="1" smtClean="0"/>
              <a:t>elektronickom</a:t>
            </a:r>
            <a:r>
              <a:rPr lang="cs-CZ" sz="2000" dirty="0" smtClean="0"/>
              <a:t>          podpise v platném znění 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Pojem „akreditovaná certifikační autorita“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229600" cy="4389120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sz="2000" b="1" u="sng" dirty="0" smtClean="0">
              <a:latin typeface="Arial" charset="0"/>
            </a:endParaRPr>
          </a:p>
          <a:p>
            <a:pPr eaLnBrk="1" hangingPunct="1"/>
            <a:r>
              <a:rPr lang="cs-CZ" sz="2100" dirty="0" smtClean="0"/>
              <a:t>Akreditovaným poskytovatelem certifikačních služeb se stává certifikační autorita (CA), která získá od státu akreditaci :</a:t>
            </a:r>
          </a:p>
          <a:p>
            <a:pPr eaLnBrk="1" hangingPunct="1">
              <a:buFont typeface="Wingdings 3" pitchFamily="18" charset="2"/>
              <a:buNone/>
            </a:pPr>
            <a:endParaRPr lang="cs-CZ" sz="900" dirty="0" smtClean="0"/>
          </a:p>
          <a:p>
            <a:pPr lvl="1" eaLnBrk="1" hangingPunct="1"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cs-CZ" sz="1600" b="1" dirty="0" smtClean="0">
                <a:solidFill>
                  <a:schemeClr val="tx1"/>
                </a:solidFill>
              </a:rPr>
              <a:t>v České republice od MV ČR</a:t>
            </a:r>
          </a:p>
          <a:p>
            <a:pPr lvl="1" eaLnBrk="1" hangingPunct="1"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cs-CZ" sz="1600" b="1" dirty="0" smtClean="0">
                <a:solidFill>
                  <a:schemeClr val="tx1"/>
                </a:solidFill>
              </a:rPr>
              <a:t>na Slovensku od NBÚ</a:t>
            </a:r>
          </a:p>
          <a:p>
            <a:pPr eaLnBrk="1" hangingPunct="1"/>
            <a:endParaRPr lang="cs-CZ" sz="1000" b="1" dirty="0" smtClean="0"/>
          </a:p>
          <a:p>
            <a:pPr eaLnBrk="1" hangingPunct="1"/>
            <a:r>
              <a:rPr lang="cs-CZ" sz="2100" dirty="0" smtClean="0"/>
              <a:t>Proces získání akreditace je dlouhodobý, odborně i finančně náročný   a je-li úspěšný, je zakončen  „vydáním  =  získáním akreditace“</a:t>
            </a:r>
          </a:p>
          <a:p>
            <a:pPr eaLnBrk="1" hangingPunct="1"/>
            <a:endParaRPr lang="cs-CZ" sz="900" dirty="0" smtClean="0"/>
          </a:p>
          <a:p>
            <a:pPr eaLnBrk="1" hangingPunct="1"/>
            <a:r>
              <a:rPr lang="cs-CZ" sz="2100" b="1" u="sng" dirty="0" smtClean="0"/>
              <a:t>První certifikační autorita, a.s.</a:t>
            </a:r>
            <a:r>
              <a:rPr lang="cs-CZ" sz="2100" dirty="0" smtClean="0"/>
              <a:t>, má akreditaci v České republice        a ve Slovenské republice</a:t>
            </a:r>
          </a:p>
          <a:p>
            <a:pPr eaLnBrk="1" hangingPunct="1"/>
            <a:endParaRPr lang="cs-CZ" sz="900" dirty="0" smtClean="0"/>
          </a:p>
          <a:p>
            <a:pPr eaLnBrk="1" hangingPunct="1"/>
            <a:r>
              <a:rPr lang="cs-CZ" sz="2100" dirty="0" smtClean="0"/>
              <a:t>Pravděpodobně tedy jako jediná certifikační autorita v Evropě            má I.CA  akreditaci ve dvou zemích Evropské unie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Rozsah akreditace I.CA v ČR a v SR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785926"/>
            <a:ext cx="8816975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latin typeface="Arial" charset="0"/>
              </a:rPr>
              <a:t>Rozsah </a:t>
            </a:r>
            <a:r>
              <a:rPr lang="cs-CZ" sz="2400" dirty="0" smtClean="0">
                <a:latin typeface="Arial" charset="0"/>
              </a:rPr>
              <a:t>akreditace společnosti Prvn</a:t>
            </a:r>
            <a:r>
              <a:rPr lang="cs-CZ" sz="2400" dirty="0" smtClean="0"/>
              <a:t>í</a:t>
            </a:r>
            <a:r>
              <a:rPr lang="cs-CZ" sz="2400" dirty="0" smtClean="0">
                <a:latin typeface="Arial" charset="0"/>
              </a:rPr>
              <a:t> certifikačn</a:t>
            </a:r>
            <a:r>
              <a:rPr lang="cs-CZ" sz="2400" dirty="0" smtClean="0"/>
              <a:t>í</a:t>
            </a:r>
            <a:r>
              <a:rPr lang="cs-CZ" sz="2400" dirty="0" smtClean="0">
                <a:latin typeface="Arial" charset="0"/>
              </a:rPr>
              <a:t>                         autorita, a.s. :</a:t>
            </a: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latin typeface="Arial" charset="0"/>
              </a:rPr>
              <a:t>Ministerstvo vnitra ČR zveřejňuje v souladu s § 9 odst. 2, p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sm. e)         z</a:t>
            </a:r>
            <a:r>
              <a:rPr lang="cs-CZ" sz="2000" dirty="0" smtClean="0"/>
              <a:t>á</a:t>
            </a:r>
            <a:r>
              <a:rPr lang="cs-CZ" sz="2000" dirty="0" smtClean="0">
                <a:latin typeface="Arial" charset="0"/>
              </a:rPr>
              <a:t>kona č. 227/2000 Sb. n</a:t>
            </a:r>
            <a:r>
              <a:rPr lang="cs-CZ" sz="2000" dirty="0" smtClean="0"/>
              <a:t>á</a:t>
            </a:r>
            <a:r>
              <a:rPr lang="cs-CZ" sz="2000" dirty="0" smtClean="0">
                <a:latin typeface="Arial" charset="0"/>
              </a:rPr>
              <a:t>sleduj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c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 rozsah akreditace :</a:t>
            </a: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1800" dirty="0" smtClean="0">
                <a:latin typeface="Arial" charset="0"/>
              </a:rPr>
              <a:t>	Vyd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kvalifikovaných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tů;</a:t>
            </a:r>
            <a:br>
              <a:rPr lang="cs-CZ" sz="1800" dirty="0" smtClean="0">
                <a:latin typeface="Arial" charset="0"/>
              </a:rPr>
            </a:br>
            <a:r>
              <a:rPr lang="cs-CZ" sz="1800" dirty="0" smtClean="0">
                <a:latin typeface="Arial" charset="0"/>
              </a:rPr>
              <a:t>Vyd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kvalifikovaných syst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mových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tů;</a:t>
            </a:r>
            <a:br>
              <a:rPr lang="cs-CZ" sz="1800" dirty="0" smtClean="0">
                <a:latin typeface="Arial" charset="0"/>
              </a:rPr>
            </a:br>
            <a:r>
              <a:rPr lang="cs-CZ" sz="1800" dirty="0" smtClean="0">
                <a:latin typeface="Arial" charset="0"/>
              </a:rPr>
              <a:t>Vyd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kvalifikovaných časových raz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tek.</a:t>
            </a: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err="1" smtClean="0">
                <a:latin typeface="Arial" charset="0"/>
              </a:rPr>
              <a:t>N</a:t>
            </a:r>
            <a:r>
              <a:rPr lang="cs-CZ" sz="2000" dirty="0" err="1" smtClean="0"/>
              <a:t>á</a:t>
            </a:r>
            <a:r>
              <a:rPr lang="cs-CZ" sz="2000" dirty="0" err="1" smtClean="0">
                <a:latin typeface="Arial" charset="0"/>
              </a:rPr>
              <a:t>rodný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bezpečnostný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/>
              <a:t>ú</a:t>
            </a:r>
            <a:r>
              <a:rPr lang="cs-CZ" sz="2000" dirty="0" err="1" smtClean="0">
                <a:latin typeface="Arial" charset="0"/>
              </a:rPr>
              <a:t>rad</a:t>
            </a:r>
            <a:r>
              <a:rPr lang="cs-CZ" sz="2000" dirty="0" smtClean="0">
                <a:latin typeface="Arial" charset="0"/>
              </a:rPr>
              <a:t> Slovensk</a:t>
            </a:r>
            <a:r>
              <a:rPr lang="cs-CZ" sz="2000" dirty="0" smtClean="0"/>
              <a:t>é</a:t>
            </a:r>
            <a:r>
              <a:rPr lang="cs-CZ" sz="2000" dirty="0" smtClean="0">
                <a:latin typeface="Arial" charset="0"/>
              </a:rPr>
              <a:t> republiky vydal společnosti            Prvn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 certifikačn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 autorita, a.s., dne 21.z</a:t>
            </a:r>
            <a:r>
              <a:rPr lang="cs-CZ" sz="2000" dirty="0" smtClean="0"/>
              <a:t>á</a:t>
            </a:r>
            <a:r>
              <a:rPr lang="cs-CZ" sz="2000" dirty="0" smtClean="0">
                <a:latin typeface="Arial" charset="0"/>
              </a:rPr>
              <a:t>ř</a:t>
            </a:r>
            <a:r>
              <a:rPr lang="cs-CZ" sz="2000" dirty="0" smtClean="0"/>
              <a:t>í</a:t>
            </a:r>
            <a:r>
              <a:rPr lang="cs-CZ" sz="2000" dirty="0" smtClean="0">
                <a:latin typeface="Arial" charset="0"/>
              </a:rPr>
              <a:t> 2006 akreditaci na 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8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1800" dirty="0" smtClean="0">
                <a:latin typeface="Arial" charset="0"/>
              </a:rPr>
              <a:t>	Vyd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kvalifikovaných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tů;</a:t>
            </a:r>
            <a:br>
              <a:rPr lang="cs-CZ" sz="1800" dirty="0" smtClean="0">
                <a:latin typeface="Arial" charset="0"/>
              </a:rPr>
            </a:br>
            <a:r>
              <a:rPr lang="cs-CZ" sz="1800" dirty="0" smtClean="0">
                <a:latin typeface="Arial" charset="0"/>
              </a:rPr>
              <a:t>Vyd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kvalifikovaných časových raz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tek.</a:t>
            </a:r>
            <a:endParaRPr lang="cs-CZ" sz="1800" dirty="0" smtClean="0"/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Souhrnné statistiky I.CA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1800" b="1" u="sng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I.CA je významný poskytovatel certifikačn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ch služeb v Česk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 republice a na Slovensku a za dobu sv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 působnosti vydala  nejvy</a:t>
            </a:r>
            <a:r>
              <a:rPr lang="cs-CZ" sz="1800" dirty="0" smtClean="0"/>
              <a:t>šší</a:t>
            </a:r>
            <a:r>
              <a:rPr lang="cs-CZ" sz="1800" dirty="0" smtClean="0">
                <a:latin typeface="Arial" charset="0"/>
              </a:rPr>
              <a:t> počet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</a:t>
            </a: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Jako akreditovan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 certifikačn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autorita  poskytuje t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ž služby časov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 autority (kvalifikovan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 časov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 raz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tka)</a:t>
            </a: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Za dobu sv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 působnosti společnost I.CA vydala zhruba </a:t>
            </a:r>
            <a:r>
              <a:rPr lang="cs-CZ" sz="1800" dirty="0" smtClean="0">
                <a:solidFill>
                  <a:srgbClr val="FF0066"/>
                </a:solidFill>
                <a:latin typeface="Arial" charset="0"/>
              </a:rPr>
              <a:t>1.400.000</a:t>
            </a:r>
            <a:r>
              <a:rPr lang="cs-CZ" sz="1800" dirty="0" smtClean="0">
                <a:latin typeface="Arial" charset="0"/>
              </a:rPr>
              <a:t>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 komerčn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ch </a:t>
            </a: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le vydala společnost I.CA zhruba </a:t>
            </a:r>
            <a:r>
              <a:rPr lang="cs-CZ" sz="1800" dirty="0" smtClean="0">
                <a:solidFill>
                  <a:srgbClr val="FF0066"/>
                </a:solidFill>
                <a:latin typeface="Arial" charset="0"/>
              </a:rPr>
              <a:t>230.000 </a:t>
            </a:r>
            <a:r>
              <a:rPr lang="cs-CZ" sz="1800" dirty="0" smtClean="0">
                <a:latin typeface="Arial" charset="0"/>
              </a:rPr>
              <a:t>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 kvalifikovaných a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 kvalifikovaných syst</a:t>
            </a:r>
            <a:r>
              <a:rPr lang="cs-CZ" sz="1800" dirty="0" smtClean="0"/>
              <a:t>é</a:t>
            </a:r>
            <a:r>
              <a:rPr lang="cs-CZ" sz="1800" dirty="0" smtClean="0">
                <a:latin typeface="Arial" charset="0"/>
              </a:rPr>
              <a:t>mových (podle Z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kona o EP) </a:t>
            </a: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I.CA eviduje cca </a:t>
            </a:r>
            <a:r>
              <a:rPr lang="cs-CZ" sz="1800" dirty="0" smtClean="0">
                <a:solidFill>
                  <a:srgbClr val="FF0066"/>
                </a:solidFill>
                <a:latin typeface="Arial" charset="0"/>
              </a:rPr>
              <a:t>79.000 </a:t>
            </a:r>
            <a:r>
              <a:rPr lang="cs-CZ" sz="1800" dirty="0" smtClean="0">
                <a:latin typeface="Arial" charset="0"/>
              </a:rPr>
              <a:t>platných kvalifikovaných certifikátů </a:t>
            </a:r>
            <a:endParaRPr lang="cs-CZ" sz="1800" dirty="0" smtClean="0">
              <a:solidFill>
                <a:srgbClr val="FF006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Počet vydaných kvalifikovaných časových raz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tek se již přibl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žil k hranici    </a:t>
            </a:r>
            <a:r>
              <a:rPr lang="cs-CZ" sz="1800" dirty="0" smtClean="0">
                <a:solidFill>
                  <a:srgbClr val="FF0066"/>
                </a:solidFill>
                <a:latin typeface="Arial" charset="0"/>
              </a:rPr>
              <a:t>1.350.000</a:t>
            </a:r>
            <a:r>
              <a:rPr lang="cs-CZ" sz="1800" dirty="0" smtClean="0">
                <a:latin typeface="Arial" charset="0"/>
              </a:rPr>
              <a:t> raz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tek za měs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c</a:t>
            </a:r>
          </a:p>
          <a:p>
            <a:pPr eaLnBrk="1" hangingPunct="1">
              <a:lnSpc>
                <a:spcPct val="80000"/>
              </a:lnSpc>
            </a:pPr>
            <a:endParaRPr lang="cs-CZ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latin typeface="Arial" charset="0"/>
              </a:rPr>
              <a:t>I.CA je d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le významným dodavatelem čteček čipových karet a čipových karet </a:t>
            </a:r>
            <a:r>
              <a:rPr lang="cs-CZ" sz="1800" dirty="0" err="1" smtClean="0">
                <a:latin typeface="Arial" charset="0"/>
              </a:rPr>
              <a:t>Starcos</a:t>
            </a:r>
            <a:r>
              <a:rPr lang="cs-CZ" sz="1800" dirty="0" smtClean="0">
                <a:latin typeface="Arial" charset="0"/>
              </a:rPr>
              <a:t> a </a:t>
            </a:r>
            <a:r>
              <a:rPr lang="cs-CZ" sz="1800" dirty="0" err="1" smtClean="0">
                <a:latin typeface="Arial" charset="0"/>
              </a:rPr>
              <a:t>tokenů</a:t>
            </a:r>
            <a:r>
              <a:rPr lang="cs-CZ" sz="1800" dirty="0" smtClean="0">
                <a:latin typeface="Arial" charset="0"/>
              </a:rPr>
              <a:t> jako nosičů  pro uložen</a:t>
            </a:r>
            <a:r>
              <a:rPr lang="cs-CZ" sz="1800" dirty="0" smtClean="0"/>
              <a:t>í</a:t>
            </a:r>
            <a:r>
              <a:rPr lang="cs-CZ" sz="1800" dirty="0" smtClean="0">
                <a:latin typeface="Arial" charset="0"/>
              </a:rPr>
              <a:t> certifik</a:t>
            </a:r>
            <a:r>
              <a:rPr lang="cs-CZ" sz="1800" dirty="0" smtClean="0"/>
              <a:t>á</a:t>
            </a:r>
            <a:r>
              <a:rPr lang="cs-CZ" sz="1800" dirty="0" smtClean="0">
                <a:latin typeface="Arial" charset="0"/>
              </a:rPr>
              <a:t>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/>
              <a:t>Legislativně nedořešené oblasti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Archivace elektronických dokumentů</a:t>
            </a:r>
          </a:p>
          <a:p>
            <a:endParaRPr lang="cs-CZ" sz="1200" dirty="0"/>
          </a:p>
          <a:p>
            <a:r>
              <a:rPr lang="cs-CZ" dirty="0"/>
              <a:t>Průkaznost provedené operace</a:t>
            </a:r>
          </a:p>
          <a:p>
            <a:endParaRPr lang="cs-CZ" sz="1200" dirty="0"/>
          </a:p>
          <a:p>
            <a:r>
              <a:rPr lang="cs-CZ" dirty="0"/>
              <a:t>Standardizovaná garantovaná pošta</a:t>
            </a:r>
            <a:br>
              <a:rPr lang="cs-CZ" dirty="0"/>
            </a:br>
            <a:endParaRPr lang="cs-CZ" sz="1200" dirty="0"/>
          </a:p>
          <a:p>
            <a:r>
              <a:rPr lang="cs-CZ" dirty="0"/>
              <a:t>Mezinárodní </a:t>
            </a:r>
            <a:r>
              <a:rPr lang="cs-CZ" dirty="0" err="1"/>
              <a:t>uznatelnost</a:t>
            </a:r>
            <a:r>
              <a:rPr lang="cs-CZ" dirty="0"/>
              <a:t> elektronického podpisu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500" b="1" dirty="0"/>
              <a:t>Využití certifikátů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120000"/>
              <a:buFont typeface="Wingdings" pitchFamily="2" charset="2"/>
              <a:buChar char="§"/>
            </a:pPr>
            <a:r>
              <a:rPr lang="cs-CZ" sz="1900" b="1"/>
              <a:t>Oblast orgánů veřejné moci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realizace projektů v souladu se státní informační politikou (eGovernment)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SzTx/>
              <a:buFont typeface="Verdana" pitchFamily="34" charset="0"/>
              <a:buChar char="o"/>
            </a:pPr>
            <a:endParaRPr lang="cs-CZ" sz="170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§"/>
            </a:pPr>
            <a:r>
              <a:rPr lang="cs-CZ" sz="1900" b="1"/>
              <a:t>Finanční a bankovní sektor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řešení bezpečné komunikace mezi subjekty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portálové aplikace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specializované aplikace využívající certifikáty jako formu zabezpečení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přenos důvěrných dat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endParaRPr lang="cs-CZ" sz="170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§"/>
            </a:pPr>
            <a:r>
              <a:rPr lang="cs-CZ" sz="1900" b="1"/>
              <a:t>Sféra středních a větších firem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bezpečná komunikace managementu firmy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bezpečný přístup na firemní www server k důvěrným informacím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SzTx/>
              <a:buFont typeface="Verdana" pitchFamily="34" charset="0"/>
              <a:buChar char="o"/>
            </a:pPr>
            <a:endParaRPr lang="cs-CZ" sz="170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§"/>
            </a:pPr>
            <a:r>
              <a:rPr lang="cs-CZ" sz="1900" b="1"/>
              <a:t>Internetová veřejnost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1700"/>
              <a:t>komunikace se státní správou a samosprávou ve smyslu Zákona o EP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cs-CZ" sz="17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500" b="1" dirty="0"/>
              <a:t>Využití certifikátů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14488"/>
            <a:ext cx="7386637" cy="4392613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/>
              <a:t>podání Přehledu o příjmech a výdajích OSVČ za rok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podání Eviden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ních list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d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chodového pojišt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ní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podání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ihlášek a odhlášek k nemocenskému pojišt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ní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podání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iznání dan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 z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íjm</a:t>
            </a:r>
            <a:r>
              <a:rPr lang="cs-CZ" sz="2000" dirty="0"/>
              <a:t>ů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m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sí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ní podání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iznání dan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 z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idané hodnoty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/>
              <a:t>žádosti</a:t>
            </a:r>
            <a:r>
              <a:rPr lang="cs-CZ" sz="2000" dirty="0">
                <a:cs typeface="Times New Roman" pitchFamily="18" charset="0"/>
              </a:rPr>
              <a:t> o sociální dávky a rodi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ovské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ísp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vky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ádosti o porodné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komunikace se zdravotními pojiš</a:t>
            </a:r>
            <a:r>
              <a:rPr lang="cs-CZ" sz="2000" dirty="0"/>
              <a:t>ť</a:t>
            </a:r>
            <a:r>
              <a:rPr lang="cs-CZ" sz="2000" dirty="0">
                <a:cs typeface="Times New Roman" pitchFamily="18" charset="0"/>
              </a:rPr>
              <a:t>ovnami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žádosti o zaslání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ehledu vykázané zdravotní pé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 na pojišt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nce za uplynulý kalendá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ní rok a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ípadn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 také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 reklamaci </a:t>
            </a:r>
            <a:endParaRPr lang="cs-CZ" sz="2000" dirty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komunikace s krajskými, m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stskými 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i obecními ú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ady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cs-CZ" sz="2000" dirty="0">
                <a:cs typeface="Times New Roman" pitchFamily="18" charset="0"/>
              </a:rPr>
              <a:t>…….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2"/>
          <p:cNvSpPr>
            <a:spLocks noGrp="1" noChangeArrowheads="1"/>
          </p:cNvSpPr>
          <p:nvPr>
            <p:ph type="title"/>
          </p:nvPr>
        </p:nvSpPr>
        <p:spPr>
          <a:xfrm>
            <a:off x="142844" y="857232"/>
            <a:ext cx="8786874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b="1" dirty="0"/>
              <a:t>PKI - Klasický certifikát veřejného klíče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5786" y="2000240"/>
          <a:ext cx="6985000" cy="2351087"/>
        </p:xfrm>
        <a:graphic>
          <a:graphicData uri="http://schemas.openxmlformats.org/presentationml/2006/ole">
            <p:oleObj spid="_x0000_s3074" name="Visio" r:id="rId4" imgW="4640275" imgH="1566367" progId="">
              <p:embed/>
            </p:oleObj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42910" y="4500570"/>
            <a:ext cx="7416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  <a:buClr>
                <a:schemeClr val="accent2"/>
              </a:buClr>
              <a:buFontTx/>
              <a:buChar char="•"/>
            </a:pPr>
            <a:r>
              <a:rPr lang="cs-CZ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cs-CZ" sz="1600" b="1" dirty="0"/>
              <a:t>datová</a:t>
            </a:r>
            <a:r>
              <a:rPr lang="cs-CZ" sz="1600" dirty="0"/>
              <a:t> struktura, která spojuje identifikaci žadatele s jeho veřejným klíčem. Tato vazba je stvrzena </a:t>
            </a:r>
            <a:r>
              <a:rPr lang="cs-CZ" sz="1600" b="1" dirty="0"/>
              <a:t>elektronickým podpisem certifikační autority </a:t>
            </a:r>
          </a:p>
          <a:p>
            <a:pPr>
              <a:spcAft>
                <a:spcPct val="60000"/>
              </a:spcAft>
              <a:buClr>
                <a:schemeClr val="accent2"/>
              </a:buClr>
              <a:buFontTx/>
              <a:buChar char="•"/>
            </a:pPr>
            <a:r>
              <a:rPr lang="cs-CZ" sz="1600" dirty="0"/>
              <a:t> obsahuje jedinečné číslo certifikátu, jméno vydavatele certifikátu, jméno držitele certifikátu (předmět certifikátu), platnost certifikátu </a:t>
            </a:r>
            <a:br>
              <a:rPr lang="cs-CZ" sz="1600" dirty="0"/>
            </a:br>
            <a:r>
              <a:rPr lang="cs-CZ" sz="1600" dirty="0"/>
              <a:t>a veřejný klíč držitele certifikátu</a:t>
            </a:r>
          </a:p>
          <a:p>
            <a:pPr>
              <a:spcAft>
                <a:spcPct val="60000"/>
              </a:spcAft>
              <a:buClr>
                <a:schemeClr val="accent2"/>
              </a:buClr>
              <a:buFontTx/>
              <a:buChar char="•"/>
            </a:pPr>
            <a:r>
              <a:rPr lang="cs-CZ" sz="1600" dirty="0"/>
              <a:t> autentizace na základě certifikátu se provádí </a:t>
            </a:r>
            <a:r>
              <a:rPr lang="cs-CZ" sz="1600" b="1" dirty="0"/>
              <a:t>prokazatelným </a:t>
            </a:r>
            <a:r>
              <a:rPr lang="cs-CZ" sz="1600" dirty="0"/>
              <a:t>vlastnictvím soukromého klíče náležejícímu k veřejnému klíči uvedenému v certifikátu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Grp="1" noChangeArrowheads="1"/>
          </p:cNvSpPr>
          <p:nvPr>
            <p:ph type="title"/>
          </p:nvPr>
        </p:nvSpPr>
        <p:spPr>
          <a:xfrm>
            <a:off x="1500166" y="714356"/>
            <a:ext cx="7280274" cy="68579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b="1" dirty="0"/>
              <a:t>PKI – časové razítko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00100" y="1857364"/>
          <a:ext cx="7561263" cy="2544762"/>
        </p:xfrm>
        <a:graphic>
          <a:graphicData uri="http://schemas.openxmlformats.org/presentationml/2006/ole">
            <p:oleObj spid="_x0000_s4098" name="Visio" r:id="rId4" imgW="4640275" imgH="1566367" progId="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971550" y="4292600"/>
            <a:ext cx="75612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i="1" dirty="0">
              <a:solidFill>
                <a:srgbClr val="000099"/>
              </a:solidFill>
            </a:endParaRPr>
          </a:p>
          <a:p>
            <a:pPr>
              <a:spcAft>
                <a:spcPct val="60000"/>
              </a:spcAft>
              <a:buClr>
                <a:schemeClr val="accent2"/>
              </a:buClr>
              <a:buFontTx/>
              <a:buChar char="•"/>
            </a:pPr>
            <a:r>
              <a:rPr lang="cs-CZ" sz="1600" dirty="0"/>
              <a:t>časové razítko slouží jako důkaz o tom, že daný dokument existoval před časem uvedeným v časovém razítku</a:t>
            </a:r>
          </a:p>
          <a:p>
            <a:pPr>
              <a:spcAft>
                <a:spcPct val="60000"/>
              </a:spcAft>
              <a:buClr>
                <a:schemeClr val="accent2"/>
              </a:buClr>
              <a:buFontTx/>
              <a:buChar char="•"/>
            </a:pPr>
            <a:r>
              <a:rPr lang="cs-CZ" sz="1600" dirty="0"/>
              <a:t> struktura obdobná certifikátu, která svazuje </a:t>
            </a:r>
            <a:r>
              <a:rPr lang="cs-CZ" sz="1600" dirty="0" err="1"/>
              <a:t>hash</a:t>
            </a:r>
            <a:r>
              <a:rPr lang="cs-CZ" sz="1600" dirty="0"/>
              <a:t> z dokumentu  s časem. Je elektronicky podepsáno (vydáváno) </a:t>
            </a:r>
            <a:r>
              <a:rPr lang="cs-CZ" sz="1600" b="1" dirty="0"/>
              <a:t>autoritou </a:t>
            </a:r>
            <a:br>
              <a:rPr lang="cs-CZ" sz="1600" b="1" dirty="0"/>
            </a:br>
            <a:r>
              <a:rPr lang="cs-CZ" sz="1600" b="1" dirty="0"/>
              <a:t>pro vydávání časových razítek</a:t>
            </a:r>
            <a:r>
              <a:rPr lang="cs-CZ" sz="1600" dirty="0"/>
              <a:t> (</a:t>
            </a: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dirty="0" err="1"/>
              <a:t>Stamping</a:t>
            </a:r>
            <a:r>
              <a:rPr lang="cs-CZ" sz="1600" dirty="0"/>
              <a:t> </a:t>
            </a:r>
            <a:r>
              <a:rPr lang="cs-CZ" sz="1600" dirty="0" err="1"/>
              <a:t>Authority</a:t>
            </a:r>
            <a:r>
              <a:rPr lang="cs-CZ" sz="1600" dirty="0"/>
              <a:t> TSA)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500" b="1" dirty="0" smtClean="0"/>
              <a:t>Definice: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i="1" dirty="0" smtClean="0"/>
              <a:t>kvalifikovaným</a:t>
            </a:r>
            <a:r>
              <a:rPr lang="cs-CZ" dirty="0" smtClean="0"/>
              <a:t> časovým razítkem je datová zpráva, kterou vydal </a:t>
            </a:r>
            <a:r>
              <a:rPr lang="cs-CZ" i="1" dirty="0" smtClean="0"/>
              <a:t>kvalifikovaný poskytovatel certifikačních</a:t>
            </a:r>
            <a:r>
              <a:rPr lang="cs-CZ" dirty="0" smtClean="0"/>
              <a:t> služeb a která důvěryhodným způsobem spojuje data v elektronické podobě s časovým okamžikem, a zaručuje, že uvedená data v elektronické podobě existovala před daným časovým okamžikem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371600"/>
          </a:xfrm>
        </p:spPr>
        <p:txBody>
          <a:bodyPr lIns="92075" tIns="46038" rIns="92075" bIns="46038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500" b="1" dirty="0"/>
              <a:t>Cíle komunikační bezpečnosti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7773988" cy="4365625"/>
          </a:xfrm>
        </p:spPr>
        <p:txBody>
          <a:bodyPr lIns="92075" tIns="46038" rIns="92075" bIns="46038"/>
          <a:lstStyle/>
          <a:p>
            <a:pPr eaLnBrk="1" hangingPunct="1"/>
            <a:r>
              <a:rPr lang="cs-CZ" sz="2000" b="1" i="1" dirty="0" smtClean="0"/>
              <a:t>Dostupnost</a:t>
            </a:r>
          </a:p>
          <a:p>
            <a:pPr eaLnBrk="1" hangingPunct="1"/>
            <a:r>
              <a:rPr lang="cs-CZ" sz="2000" b="1" i="1" dirty="0" smtClean="0"/>
              <a:t>Důvěrnost informací</a:t>
            </a:r>
          </a:p>
          <a:p>
            <a:pPr lvl="1" eaLnBrk="1" hangingPunct="1"/>
            <a:r>
              <a:rPr lang="cs-CZ" sz="2000" dirty="0" smtClean="0"/>
              <a:t>neautorizované subjekty nemají možnost přístupu k důvěrným informacím</a:t>
            </a:r>
          </a:p>
          <a:p>
            <a:pPr eaLnBrk="1" hangingPunct="1"/>
            <a:r>
              <a:rPr lang="cs-CZ" sz="2000" b="1" i="1" dirty="0" smtClean="0"/>
              <a:t>Integrita dat</a:t>
            </a:r>
          </a:p>
          <a:p>
            <a:pPr lvl="1" eaLnBrk="1" hangingPunct="1"/>
            <a:r>
              <a:rPr lang="cs-CZ" sz="2000" dirty="0" smtClean="0"/>
              <a:t>zabezpečení proti neautorizované modifikaci</a:t>
            </a:r>
          </a:p>
          <a:p>
            <a:pPr eaLnBrk="1" hangingPunct="1"/>
            <a:r>
              <a:rPr lang="cs-CZ" sz="2000" b="1" i="1" dirty="0" smtClean="0"/>
              <a:t>Autentičnost</a:t>
            </a:r>
          </a:p>
          <a:p>
            <a:pPr lvl="1" eaLnBrk="1" hangingPunct="1"/>
            <a:r>
              <a:rPr lang="cs-CZ" sz="2000" dirty="0" smtClean="0"/>
              <a:t>možnost jednoznačně identifikovat odesilatele zprávy</a:t>
            </a:r>
          </a:p>
          <a:p>
            <a:pPr eaLnBrk="1" hangingPunct="1"/>
            <a:r>
              <a:rPr lang="cs-CZ" sz="2000" b="1" i="1" dirty="0" err="1" smtClean="0"/>
              <a:t>Neodmítnutelnost</a:t>
            </a:r>
            <a:r>
              <a:rPr lang="cs-CZ" sz="2000" b="1" i="1" dirty="0" smtClean="0"/>
              <a:t> odpovědnosti</a:t>
            </a:r>
          </a:p>
          <a:p>
            <a:pPr lvl="1" eaLnBrk="1" hangingPunct="1"/>
            <a:r>
              <a:rPr lang="cs-CZ" sz="2000" dirty="0" smtClean="0"/>
              <a:t>důkaz o přímé odpovědnosti subjektu za odeslanou zprávu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900113" y="4005263"/>
            <a:ext cx="7772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/>
              <a:t>Časová razítka vydává poskytovatel certifikačních služeb, který nabízí služby časové autority (</a:t>
            </a:r>
            <a:r>
              <a:rPr lang="cs-CZ" i="1" dirty="0"/>
              <a:t>TSA – </a:t>
            </a:r>
            <a:r>
              <a:rPr lang="cs-CZ" i="1" dirty="0" err="1"/>
              <a:t>Time</a:t>
            </a:r>
            <a:r>
              <a:rPr lang="cs-CZ" i="1" dirty="0"/>
              <a:t> </a:t>
            </a:r>
            <a:r>
              <a:rPr lang="cs-CZ" i="1" dirty="0" err="1"/>
              <a:t>Stamp</a:t>
            </a:r>
            <a:r>
              <a:rPr lang="cs-CZ" i="1" dirty="0"/>
              <a:t> Autority</a:t>
            </a:r>
            <a:r>
              <a:rPr lang="cs-CZ" dirty="0"/>
              <a:t>).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/>
              <a:t>Postup získání časového razítka: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cs-CZ" dirty="0"/>
              <a:t>Tvorba žádosti o vydání časového razítka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cs-CZ" dirty="0"/>
              <a:t>Odeslání žádosti o vydání časového razítka na server časové autority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cs-CZ" dirty="0"/>
              <a:t>Zpracování žádosti o časové razítko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cs-CZ" dirty="0"/>
              <a:t>Přijetí odpovědi od serveru časové autority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cs-CZ" dirty="0"/>
              <a:t>Kontrola odpovědi na žádost o vydání časového razítka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4456" name="Picture 8" descr="T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743825" cy="2066925"/>
          </a:xfrm>
          <a:prstGeom prst="rect">
            <a:avLst/>
          </a:prstGeom>
          <a:noFill/>
        </p:spPr>
      </p:pic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00034" y="428604"/>
            <a:ext cx="7740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Vydání časového razítka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 smtClean="0"/>
              <a:t>Co je časové razítko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cs-CZ" sz="2000" dirty="0" smtClean="0"/>
              <a:t>Časové razítko je datová zpráva, která </a:t>
            </a:r>
            <a:r>
              <a:rPr lang="cs-CZ" sz="2000" b="1" dirty="0" smtClean="0"/>
              <a:t>potvrzuje existenci dokumentu v čase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cs-CZ" sz="2000" dirty="0" smtClean="0"/>
              <a:t>Slouží jako důkaz, že datový objekt, ke kterému je připojeno, </a:t>
            </a:r>
            <a:r>
              <a:rPr lang="cs-CZ" sz="2000" b="1" dirty="0" smtClean="0"/>
              <a:t>existoval bezprostředně před časovým údajem</a:t>
            </a:r>
            <a:r>
              <a:rPr lang="cs-CZ" sz="2000" dirty="0" smtClean="0"/>
              <a:t>, uloženým v tomto časovém razítku 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cs-CZ" sz="2000" dirty="0" smtClean="0"/>
              <a:t>Zajišťuje </a:t>
            </a:r>
            <a:r>
              <a:rPr lang="cs-CZ" sz="2000" b="1" dirty="0" smtClean="0"/>
              <a:t>přiřazení aktuálního časového údaje </a:t>
            </a:r>
            <a:r>
              <a:rPr lang="cs-CZ" sz="2000" dirty="0" smtClean="0"/>
              <a:t>k existujícím datům, informacím, souborům nebo událostem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cs-CZ" sz="2000" dirty="0" smtClean="0"/>
              <a:t>Spojení </a:t>
            </a:r>
            <a:r>
              <a:rPr lang="cs-CZ" sz="2000" b="1" dirty="0" smtClean="0"/>
              <a:t>nezpochybnitelného časového údaje </a:t>
            </a:r>
            <a:r>
              <a:rPr lang="cs-CZ" sz="2000" dirty="0" smtClean="0"/>
              <a:t>a konkrétních dat je nezbytné zejména pro účely jejich zpětného ověřování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342900" lvl="1" indent="-342900" eaLnBrk="1" hangingPunct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§"/>
              <a:defRPr/>
            </a:pPr>
            <a:r>
              <a:rPr lang="cs-CZ" sz="2000" dirty="0" smtClean="0">
                <a:ea typeface="+mn-ea"/>
              </a:rPr>
              <a:t>Časové razítko obsahuje </a:t>
            </a:r>
            <a:r>
              <a:rPr lang="cs-CZ" sz="2000" b="1" dirty="0" smtClean="0">
                <a:ea typeface="+mn-ea"/>
              </a:rPr>
              <a:t>datum a čas vydání, číslo časového razítka, identifikaci třetí strany</a:t>
            </a:r>
            <a:r>
              <a:rPr lang="cs-CZ" sz="2000" dirty="0" smtClean="0">
                <a:ea typeface="+mn-ea"/>
              </a:rPr>
              <a:t>, která časové razítko vydala (poskytovatele certifikačních služeb), a </a:t>
            </a:r>
            <a:r>
              <a:rPr lang="cs-CZ" sz="2000" b="1" dirty="0" smtClean="0">
                <a:ea typeface="+mn-ea"/>
              </a:rPr>
              <a:t>otisk dat (</a:t>
            </a:r>
            <a:r>
              <a:rPr lang="cs-CZ" sz="2000" b="1" dirty="0" err="1" smtClean="0">
                <a:ea typeface="+mn-ea"/>
              </a:rPr>
              <a:t>hash</a:t>
            </a:r>
            <a:r>
              <a:rPr lang="cs-CZ" sz="2000" b="1" dirty="0" smtClean="0">
                <a:ea typeface="+mn-ea"/>
              </a:rPr>
              <a:t>), </a:t>
            </a:r>
            <a:r>
              <a:rPr lang="cs-CZ" sz="2000" dirty="0" smtClean="0">
                <a:ea typeface="+mn-ea"/>
              </a:rPr>
              <a:t>ke kterým je razítko vydáno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Kde použít časové razítko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85926"/>
            <a:ext cx="7745412" cy="45878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K dokumentům ukládaným do archivu (vazba i na elektronicky podepsané dokumenty)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Potvrzení o uzavření obchodu s konkrétními podmínkami, podpis smlouvy v elektronické podobě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Zafixování kursů zahraničních měn v rámci těchto obchodů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Potvrzení času předání dokumentace :</a:t>
            </a:r>
          </a:p>
          <a:p>
            <a:pPr lvl="2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dirty="0" smtClean="0"/>
              <a:t>při on-line obchodování </a:t>
            </a:r>
          </a:p>
          <a:p>
            <a:pPr lvl="2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dirty="0" smtClean="0"/>
              <a:t>při soudním dokazovaní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Ochrana programových kódů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Elektronické podatelny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Ověření žadatele o službu, o poskytnutí informací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cs-CZ" sz="2100" dirty="0" smtClean="0"/>
              <a:t>Bankovnictví (</a:t>
            </a:r>
            <a:r>
              <a:rPr lang="cs-CZ" sz="2000" dirty="0" smtClean="0"/>
              <a:t>Platební příkaz,  Žádost o úvěr, …)</a:t>
            </a:r>
          </a:p>
          <a:p>
            <a:pPr lvl="2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cs-CZ" sz="1700" dirty="0" smtClean="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Tx/>
              <a:buFont typeface="Verdana" pitchFamily="34" charset="0"/>
              <a:buChar char="o"/>
            </a:pPr>
            <a:endParaRPr lang="cs-CZ" sz="2100" dirty="0" smtClean="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Tx/>
              <a:buFont typeface="Verdana" pitchFamily="34" charset="0"/>
              <a:buChar char="o"/>
            </a:pPr>
            <a:endParaRPr lang="cs-CZ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Verdana" pitchFamily="34" charset="0"/>
              <a:buChar char="o"/>
            </a:pPr>
            <a:endParaRPr lang="cs-CZ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 smtClean="0"/>
              <a:t>Časové razítko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cs-CZ" sz="2000" b="1" dirty="0" smtClean="0"/>
              <a:t>Vydané kvalifikované časové razítko obsahuje minimálně 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100" dirty="0" smtClean="0"/>
              <a:t>unikátní číslo kvalifikovaného časového razítka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100" dirty="0" smtClean="0"/>
              <a:t>označení pravidel, podle kterých bylo kvalifikované časové razítko vydáno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100" dirty="0" smtClean="0"/>
              <a:t>časový údaj, jehož odchylka nepřesáhne 1 sekundu od UTC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100" dirty="0" smtClean="0"/>
              <a:t>data v elektronické podobě - otisk (</a:t>
            </a:r>
            <a:r>
              <a:rPr lang="cs-CZ" sz="2100" dirty="0" err="1" smtClean="0"/>
              <a:t>hash</a:t>
            </a:r>
            <a:r>
              <a:rPr lang="cs-CZ" sz="2100" dirty="0" smtClean="0"/>
              <a:t>) dat, pro která bylo kvalifikované časové razítko vydáno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100" dirty="0" smtClean="0"/>
              <a:t>elektronickou značku serveru, který kvalifikované časové razítko vydal (TSU) 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 smtClean="0"/>
              <a:t>Časové razítko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785786" y="1857364"/>
          <a:ext cx="7486650" cy="4572000"/>
        </p:xfrm>
        <a:graphic>
          <a:graphicData uri="http://schemas.openxmlformats.org/presentationml/2006/ole">
            <p:oleObj spid="_x0000_s99330" name="Visio" r:id="rId4" imgW="4375404" imgH="2672486" progId="">
              <p:embed/>
            </p:oleObj>
          </a:graphicData>
        </a:graphic>
      </p:graphicFrame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877050" y="5445125"/>
            <a:ext cx="1403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RFC-3161 </a:t>
            </a:r>
          </a:p>
          <a:p>
            <a:pPr>
              <a:spcBef>
                <a:spcPct val="50000"/>
              </a:spcBef>
            </a:pPr>
            <a:r>
              <a:rPr lang="cs-CZ"/>
              <a:t>RFC-3628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/>
          </p:cNvSpPr>
          <p:nvPr>
            <p:ph type="title"/>
          </p:nvPr>
        </p:nvSpPr>
        <p:spPr bwMode="auto">
          <a:xfrm>
            <a:off x="571472" y="50004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 smtClean="0"/>
              <a:t>Získání důvěryhodného času </a:t>
            </a:r>
          </a:p>
        </p:txBody>
      </p:sp>
      <p:pic>
        <p:nvPicPr>
          <p:cNvPr id="237573" name="Picture 5" descr="TSA_strom důvě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5599128" cy="47730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280275" cy="685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4500" b="1" dirty="0"/>
              <a:t>PKI – atributový certifikát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28662" y="1357298"/>
          <a:ext cx="7272337" cy="2447925"/>
        </p:xfrm>
        <a:graphic>
          <a:graphicData uri="http://schemas.openxmlformats.org/presentationml/2006/ole">
            <p:oleObj spid="_x0000_s5122" name="Visio" r:id="rId4" imgW="4640275" imgH="1566367" progId="">
              <p:embed/>
            </p:oleObj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85786" y="3929066"/>
            <a:ext cx="77406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cs-CZ" b="1" i="1" dirty="0">
                <a:solidFill>
                  <a:srgbClr val="000099"/>
                </a:solidFill>
              </a:rPr>
              <a:t> </a:t>
            </a:r>
            <a:r>
              <a:rPr lang="cs-CZ" sz="1600" dirty="0"/>
              <a:t>atributový certifikát zobecňuje mechanismus certifikátu veřejného klíče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cs-CZ" sz="16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dirty="0"/>
              <a:t> místo veřejného klíče jsou v něm jiné údaje o držiteli certifikátu (mluvíme o </a:t>
            </a:r>
            <a:r>
              <a:rPr lang="cs-CZ" sz="1600" dirty="0" err="1"/>
              <a:t>tzv.</a:t>
            </a:r>
            <a:r>
              <a:rPr lang="cs-CZ" sz="1600" b="1" dirty="0" err="1"/>
              <a:t>atributech</a:t>
            </a:r>
            <a:r>
              <a:rPr lang="cs-CZ" sz="1600" dirty="0"/>
              <a:t>)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cs-CZ" sz="16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dirty="0"/>
              <a:t> atributovým certifikátem aplikaci sdělujeme svá přístupová práva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cs-CZ" sz="16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dirty="0"/>
              <a:t> AC vydává </a:t>
            </a:r>
            <a:r>
              <a:rPr lang="cs-CZ" sz="1600" b="1" dirty="0"/>
              <a:t>atributová autorita (AA)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dirty="0"/>
              <a:t> samotným </a:t>
            </a:r>
            <a:r>
              <a:rPr lang="cs-CZ" sz="1600" b="1" dirty="0"/>
              <a:t>atributovým certifikátem nelze prokázat totožnost držitele</a:t>
            </a:r>
            <a:r>
              <a:rPr lang="cs-CZ" sz="1600" dirty="0"/>
              <a:t> a vystavují se na kratší dobu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dirty="0"/>
              <a:t> o atributových certifikátech pojednává </a:t>
            </a:r>
            <a:r>
              <a:rPr lang="cs-CZ" sz="1600" b="1" dirty="0"/>
              <a:t>RFC 3281</a:t>
            </a:r>
            <a:endParaRPr lang="cs-CZ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7280275" cy="6858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500" b="1" dirty="0"/>
              <a:t>PKI – DV certifikát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71550" y="1341438"/>
          <a:ext cx="6624638" cy="2230437"/>
        </p:xfrm>
        <a:graphic>
          <a:graphicData uri="http://schemas.openxmlformats.org/presentationml/2006/ole">
            <p:oleObj spid="_x0000_s6146" name="Visio" r:id="rId4" imgW="4640275" imgH="1566367" progId="">
              <p:embed/>
            </p:oleObj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900113" y="3573463"/>
            <a:ext cx="78120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cs-CZ">
                <a:solidFill>
                  <a:srgbClr val="000099"/>
                </a:solidFill>
              </a:rPr>
              <a:t> </a:t>
            </a:r>
            <a:r>
              <a:rPr lang="cs-CZ" sz="1600"/>
              <a:t>DV-certifikát (DV = data validation) slouží jako </a:t>
            </a:r>
            <a:r>
              <a:rPr lang="cs-CZ" sz="1600" b="1"/>
              <a:t>důkaz o držení dokumentu bezprostředně před časem uvedeným v DV-certifikátu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cs-CZ" sz="1600" b="1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/>
              <a:t> tento typ certifikátu se také někdy označuje jako </a:t>
            </a:r>
            <a:r>
              <a:rPr lang="cs-CZ" sz="1600" b="1"/>
              <a:t>DV-časové razítko,</a:t>
            </a:r>
            <a:r>
              <a:rPr lang="cs-CZ" sz="1600"/>
              <a:t> kromě toho mohou DV-certifikáty jiných typů sloužit k: </a:t>
            </a:r>
          </a:p>
          <a:p>
            <a:pPr lvl="1">
              <a:buClr>
                <a:srgbClr val="C8C7EB"/>
              </a:buClr>
              <a:buFontTx/>
              <a:buChar char="•"/>
            </a:pPr>
            <a:r>
              <a:rPr lang="cs-CZ" sz="1600"/>
              <a:t> důkazu pravosti elektronických podpisů</a:t>
            </a:r>
          </a:p>
          <a:p>
            <a:pPr lvl="1">
              <a:buClr>
                <a:srgbClr val="C8C7EB"/>
              </a:buClr>
              <a:buFontTx/>
              <a:buChar char="•"/>
            </a:pPr>
            <a:r>
              <a:rPr lang="cs-CZ" sz="1600"/>
              <a:t> důkazu pravosti celého dokumentu </a:t>
            </a:r>
          </a:p>
          <a:p>
            <a:pPr lvl="1">
              <a:buClr>
                <a:srgbClr val="C8C7EB"/>
              </a:buClr>
              <a:buFontTx/>
              <a:buChar char="•"/>
            </a:pPr>
            <a:r>
              <a:rPr lang="cs-CZ" sz="1600"/>
              <a:t> důkazu pravosti certifikátu</a:t>
            </a:r>
          </a:p>
          <a:p>
            <a:pPr lvl="1">
              <a:buClr>
                <a:srgbClr val="C8C7EB"/>
              </a:buClr>
              <a:buFontTx/>
              <a:buChar char="•"/>
            </a:pPr>
            <a:endParaRPr lang="cs-CZ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/>
              <a:t> DV-certifikáty vydává </a:t>
            </a:r>
            <a:r>
              <a:rPr lang="cs-CZ" sz="1600" b="1"/>
              <a:t>DVCS (Data Validation Certificate Server)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s-CZ" sz="1600" b="1"/>
              <a:t> </a:t>
            </a:r>
            <a:r>
              <a:rPr lang="cs-CZ" sz="1600"/>
              <a:t>DV-certifikáty mohou být v budoucnu základem celé oblasti, která v současné době vzniká a označuje se jako </a:t>
            </a:r>
            <a:r>
              <a:rPr lang="cs-CZ" sz="1600" b="1"/>
              <a:t>služby elektronického notáře (e-notary)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Děkuji za pozornost</a:t>
            </a:r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/>
              <a:t>budis</a:t>
            </a:r>
            <a:r>
              <a:rPr lang="en-US"/>
              <a:t>@ica.cz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3272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	Zajistit, aby procesy, založené na elektronické komunikaci byly minimálně stejně důvěryhodné a bezpečné, jako běžné procesy spojené s papírovou agendou.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428604"/>
            <a:ext cx="7772400" cy="1371600"/>
          </a:xfrm>
          <a:prstGeom prst="rect">
            <a:avLst/>
          </a:prstGeom>
          <a:noFill/>
          <a:ln/>
        </p:spPr>
        <p:txBody>
          <a:bodyPr lIns="92075" tIns="46038" rIns="92075" bIns="46038" anchor="ctr" anchorCtr="1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Cíle komunikační bezpečnosti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8686800" cy="83820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500" b="1" dirty="0"/>
              <a:t>Co je kryptografie?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i="1" dirty="0" smtClean="0"/>
              <a:t>Kryptografie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   </a:t>
            </a:r>
            <a:r>
              <a:rPr lang="cs-CZ" sz="2400" dirty="0" smtClean="0"/>
              <a:t>je disciplína, která ztělesňuje zásady, prostředky a metody pro ochranu určených skutečností za účelem jejich skrytí před neoprávněnou stranou, zajištění jejich autentičnosti, zabránění jejich nedetekované modifikaci, zabránění jejich odmítnutí (popření) nebo zabránění jejich neoprávněnému použití.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500" b="1" dirty="0"/>
              <a:t>Úvod do problematiky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200" dirty="0" smtClean="0"/>
              <a:t>Elektronický podpis </a:t>
            </a:r>
            <a:r>
              <a:rPr lang="en-US" sz="2200" dirty="0" smtClean="0">
                <a:sym typeface="Wingdings" pitchFamily="2" charset="2"/>
              </a:rPr>
              <a:t>&lt;===&gt; </a:t>
            </a:r>
            <a:r>
              <a:rPr lang="cs-CZ" sz="2200" dirty="0" smtClean="0">
                <a:sym typeface="Wingdings" pitchFamily="2" charset="2"/>
              </a:rPr>
              <a:t>Podpis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Zaručený EP </a:t>
            </a:r>
            <a:r>
              <a:rPr lang="en-US" sz="2200" dirty="0" smtClean="0">
                <a:sym typeface="Wingdings" pitchFamily="2" charset="2"/>
              </a:rPr>
              <a:t>&lt;===&gt;</a:t>
            </a:r>
            <a:r>
              <a:rPr lang="cs-CZ" sz="2200" dirty="0" smtClean="0">
                <a:sym typeface="Wingdings" pitchFamily="2" charset="2"/>
              </a:rPr>
              <a:t> Vlastnoruční podpis</a:t>
            </a:r>
            <a:r>
              <a:rPr lang="cs-CZ" sz="2600" dirty="0" smtClean="0"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Certifikát </a:t>
            </a:r>
            <a:r>
              <a:rPr lang="en-US" sz="2200" dirty="0" smtClean="0">
                <a:sym typeface="Wingdings" pitchFamily="2" charset="2"/>
              </a:rPr>
              <a:t>&lt;===&gt;</a:t>
            </a:r>
            <a:r>
              <a:rPr lang="cs-CZ" sz="2200" dirty="0" smtClean="0">
                <a:sym typeface="Wingdings" pitchFamily="2" charset="2"/>
              </a:rPr>
              <a:t> Průkaz totožnosti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Kvalifikovaný certifikát </a:t>
            </a:r>
            <a:r>
              <a:rPr lang="en-US" sz="2200" dirty="0" smtClean="0">
                <a:sym typeface="Wingdings" pitchFamily="2" charset="2"/>
              </a:rPr>
              <a:t>&lt;===&gt;</a:t>
            </a:r>
            <a:r>
              <a:rPr lang="cs-CZ" sz="2200" dirty="0" smtClean="0">
                <a:sym typeface="Wingdings" pitchFamily="2" charset="2"/>
              </a:rPr>
              <a:t> Občanský průkaz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Certifikační autorita </a:t>
            </a:r>
            <a:r>
              <a:rPr lang="en-US" sz="2200" dirty="0" smtClean="0">
                <a:sym typeface="Wingdings" pitchFamily="2" charset="2"/>
              </a:rPr>
              <a:t>&lt;===&gt;</a:t>
            </a:r>
            <a:r>
              <a:rPr lang="cs-CZ" sz="2200" dirty="0" smtClean="0">
                <a:sym typeface="Wingdings" pitchFamily="2" charset="2"/>
              </a:rPr>
              <a:t> Vydavatel průkazů totožnosti	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Akreditovaná CA </a:t>
            </a:r>
            <a:r>
              <a:rPr lang="en-US" sz="2200" dirty="0" smtClean="0">
                <a:sym typeface="Wingdings" pitchFamily="2" charset="2"/>
              </a:rPr>
              <a:t>&lt;===&gt;</a:t>
            </a:r>
            <a:r>
              <a:rPr lang="cs-CZ" sz="2200" dirty="0" smtClean="0">
                <a:sym typeface="Wingdings" pitchFamily="2" charset="2"/>
              </a:rPr>
              <a:t> Vydavatel OP</a:t>
            </a:r>
          </a:p>
          <a:p>
            <a:pPr eaLnBrk="1" hangingPunct="1">
              <a:lnSpc>
                <a:spcPct val="90000"/>
              </a:lnSpc>
            </a:pPr>
            <a:endParaRPr lang="cs-CZ" sz="22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ym typeface="Wingdings" pitchFamily="2" charset="2"/>
              </a:rPr>
              <a:t>Uznávaný elektronický podpis ……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8715435" cy="11398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4500" b="1" dirty="0" smtClean="0"/>
              <a:t>Certifikační autorita – certifikační služby       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357430"/>
            <a:ext cx="7275512" cy="4275137"/>
          </a:xfrm>
        </p:spPr>
        <p:txBody>
          <a:bodyPr/>
          <a:lstStyle/>
          <a:p>
            <a:pPr lvl="2">
              <a:buSzPct val="120000"/>
              <a:buFont typeface="Wingdings" pitchFamily="2" charset="2"/>
              <a:buChar char="§"/>
            </a:pPr>
            <a:r>
              <a:rPr lang="cs-CZ" sz="1900" b="1" dirty="0"/>
              <a:t>Vydává certifikáty (odpovědnost za ověření totožnosti žadatele o certifikát)</a:t>
            </a:r>
          </a:p>
          <a:p>
            <a:pPr lvl="2">
              <a:buSzPct val="120000"/>
              <a:buFont typeface="Wingdings" pitchFamily="2" charset="2"/>
              <a:buChar char="§"/>
            </a:pPr>
            <a:endParaRPr lang="cs-CZ" sz="1900" b="1" dirty="0"/>
          </a:p>
          <a:p>
            <a:pPr lvl="2">
              <a:buSzPct val="120000"/>
              <a:buFont typeface="Wingdings" pitchFamily="2" charset="2"/>
              <a:buChar char="§"/>
            </a:pPr>
            <a:r>
              <a:rPr lang="cs-CZ" sz="1900" b="1" dirty="0"/>
              <a:t>Vydává seznam zneplatněných certifikátů </a:t>
            </a:r>
            <a:r>
              <a:rPr lang="cs-CZ" sz="1900" b="1" dirty="0" smtClean="0"/>
              <a:t>– CRL (OCSP)</a:t>
            </a:r>
            <a:endParaRPr lang="cs-CZ" sz="1900" b="1" dirty="0"/>
          </a:p>
          <a:p>
            <a:pPr lvl="2">
              <a:buSzPct val="120000"/>
              <a:buFont typeface="Wingdings" pitchFamily="2" charset="2"/>
              <a:buChar char="§"/>
            </a:pPr>
            <a:endParaRPr lang="cs-CZ" sz="1900" b="1" dirty="0"/>
          </a:p>
          <a:p>
            <a:pPr lvl="2">
              <a:buSzPct val="120000"/>
              <a:buFont typeface="Wingdings" pitchFamily="2" charset="2"/>
              <a:buChar char="§"/>
            </a:pPr>
            <a:r>
              <a:rPr lang="cs-CZ" sz="1900" b="1" dirty="0"/>
              <a:t>Vydává seznam veřejných certifikátů</a:t>
            </a:r>
          </a:p>
          <a:p>
            <a:pPr lvl="2">
              <a:buSzPct val="120000"/>
              <a:buFont typeface="Wingdings" pitchFamily="2" charset="2"/>
              <a:buChar char="§"/>
            </a:pPr>
            <a:endParaRPr lang="cs-CZ" sz="1900" b="1" dirty="0"/>
          </a:p>
          <a:p>
            <a:pPr lvl="2">
              <a:buSzPct val="120000"/>
              <a:buFont typeface="Wingdings" pitchFamily="2" charset="2"/>
              <a:buChar char="§"/>
            </a:pPr>
            <a:r>
              <a:rPr lang="cs-CZ" sz="1900" b="1" dirty="0"/>
              <a:t>Zajišťuje uložení a distribuci identifikačních informací</a:t>
            </a:r>
          </a:p>
          <a:p>
            <a:pPr>
              <a:buSzTx/>
              <a:buFont typeface="Verdana" pitchFamily="34" charset="0"/>
              <a:buChar char="o"/>
            </a:pPr>
            <a:endParaRPr lang="cs-CZ" sz="1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500" b="1" dirty="0"/>
              <a:t>Certifikační služby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857364"/>
            <a:ext cx="7659687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Vydávání komerčních certifikátů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Vydávání kvalifikovaných certifikátů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Vydávání kvalifikovaných systémových certifikátů 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Zřizování registračních autorit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Vydávání časových razítek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Nabídka čipových karet a čteček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Spolupráce s klienty při implementaci služeb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r>
              <a:rPr lang="cs-CZ" sz="1800" dirty="0" smtClean="0">
                <a:latin typeface="Arial" charset="0"/>
              </a:rPr>
              <a:t>Další služby související s činností CA (archivace, …)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2" name="Rectangle 16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7315201" cy="1143000"/>
          </a:xfrm>
        </p:spPr>
        <p:txBody>
          <a:bodyPr lIns="92075" tIns="46038" rIns="92075" bIns="46038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500" b="1" dirty="0"/>
              <a:t>Princip certifikátu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idx="1"/>
          </p:nvPr>
        </p:nvSpPr>
        <p:spPr>
          <a:xfrm>
            <a:off x="1187450" y="1989138"/>
            <a:ext cx="6477000" cy="698500"/>
          </a:xfrm>
        </p:spPr>
        <p:txBody>
          <a:bodyPr/>
          <a:lstStyle/>
          <a:p>
            <a:pPr algn="just" eaLnBrk="1" hangingPunct="1"/>
            <a:r>
              <a:rPr lang="cs-CZ" sz="1400" b="1" i="1" smtClean="0">
                <a:latin typeface="Arial" charset="0"/>
              </a:rPr>
              <a:t>Certifikát</a:t>
            </a:r>
            <a:r>
              <a:rPr lang="cs-CZ" sz="1400" smtClean="0">
                <a:latin typeface="Arial" charset="0"/>
              </a:rPr>
              <a:t> osahuje identifikaci vlastníka a veřejný klíč vlastníka.</a:t>
            </a:r>
          </a:p>
          <a:p>
            <a:pPr algn="just" eaLnBrk="1" hangingPunct="1"/>
            <a:r>
              <a:rPr lang="cs-CZ" sz="1400" b="1" i="1" smtClean="0">
                <a:latin typeface="Arial" charset="0"/>
              </a:rPr>
              <a:t>Certifikát </a:t>
            </a:r>
            <a:r>
              <a:rPr lang="cs-CZ" sz="1400" smtClean="0">
                <a:latin typeface="Arial" charset="0"/>
              </a:rPr>
              <a:t>je podepsán vystavitelem certifikátu (</a:t>
            </a:r>
            <a:r>
              <a:rPr lang="cs-CZ" sz="1400" b="1" smtClean="0">
                <a:latin typeface="Arial" charset="0"/>
              </a:rPr>
              <a:t>certifikační autoritou</a:t>
            </a:r>
            <a:r>
              <a:rPr lang="cs-CZ" sz="1400" smtClean="0">
                <a:latin typeface="Arial" charset="0"/>
              </a:rPr>
              <a:t>).</a:t>
            </a:r>
            <a:endParaRPr lang="cs-CZ" sz="1400" b="1" smtClean="0">
              <a:latin typeface="Arial" charset="0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476375" y="4857761"/>
            <a:ext cx="6477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cs-CZ" sz="1400" b="1" i="1"/>
              <a:t>Certifikát</a:t>
            </a:r>
            <a:r>
              <a:rPr lang="cs-CZ" sz="1400"/>
              <a:t> svazuje identitu vlastníka (pana A) a veřejný klíč vlastníka (veřejný klíč pana A).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cs-CZ" sz="1400" b="1" i="1"/>
              <a:t>Certifikát</a:t>
            </a:r>
            <a:r>
              <a:rPr lang="cs-CZ" sz="1400"/>
              <a:t> umožňuje publikovat veřejný klíč vlastníka (pana A) certifikátu spolu s jeho identitou.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cs-CZ" sz="1400"/>
              <a:t>Integrita (neporušenost certifikátu) je chráněna podpisem certifikační autority.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528771" y="2928934"/>
            <a:ext cx="1301038" cy="153097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 b="1">
                <a:latin typeface="Times New Roman" pitchFamily="18" charset="0"/>
              </a:rPr>
              <a:t>Pan A</a:t>
            </a:r>
          </a:p>
          <a:p>
            <a:pPr eaLnBrk="0" hangingPunct="0">
              <a:spcBef>
                <a:spcPct val="50000"/>
              </a:spcBef>
            </a:pPr>
            <a:endParaRPr lang="cs-CZ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643570" y="2928934"/>
            <a:ext cx="1836759" cy="150019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sz="1200" b="1"/>
              <a:t>Certifikační autorita</a:t>
            </a:r>
          </a:p>
          <a:p>
            <a:pPr algn="r" eaLnBrk="0" hangingPunct="0">
              <a:spcBef>
                <a:spcPct val="50000"/>
              </a:spcBef>
            </a:pPr>
            <a:endParaRPr lang="cs-CZ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976571" y="2928934"/>
            <a:ext cx="2525544" cy="153097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 dirty="0">
                <a:latin typeface="Times New Roman" pitchFamily="18" charset="0"/>
              </a:rPr>
              <a:t>Certifikát pana A</a:t>
            </a:r>
          </a:p>
          <a:p>
            <a:pPr algn="ctr" eaLnBrk="0" hangingPunct="0">
              <a:spcBef>
                <a:spcPct val="50000"/>
              </a:spcBef>
            </a:pPr>
            <a:endParaRPr lang="cs-CZ" sz="1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1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cs-CZ" sz="2400" dirty="0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14570" y="3595684"/>
            <a:ext cx="3061265" cy="320776"/>
            <a:chOff x="1200" y="2196"/>
            <a:chExt cx="1920" cy="198"/>
          </a:xfrm>
        </p:grpSpPr>
        <p:sp>
          <p:nvSpPr>
            <p:cNvPr id="99344" name="Text Box 8"/>
            <p:cNvSpPr txBox="1">
              <a:spLocks noChangeArrowheads="1"/>
            </p:cNvSpPr>
            <p:nvPr/>
          </p:nvSpPr>
          <p:spPr bwMode="auto">
            <a:xfrm>
              <a:off x="1824" y="2196"/>
              <a:ext cx="1296" cy="19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400">
                  <a:latin typeface="Times New Roman" pitchFamily="18" charset="0"/>
                </a:rPr>
                <a:t>Veřejný klíč pana A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9345" name="Line 9"/>
            <p:cNvSpPr>
              <a:spLocks noChangeShapeType="1"/>
            </p:cNvSpPr>
            <p:nvPr/>
          </p:nvSpPr>
          <p:spPr bwMode="auto">
            <a:xfrm>
              <a:off x="1200" y="23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05170" y="3976684"/>
            <a:ext cx="3137797" cy="320776"/>
            <a:chOff x="1824" y="2436"/>
            <a:chExt cx="1968" cy="198"/>
          </a:xfrm>
        </p:grpSpPr>
        <p:sp>
          <p:nvSpPr>
            <p:cNvPr id="99342" name="Text Box 11"/>
            <p:cNvSpPr txBox="1">
              <a:spLocks noChangeArrowheads="1"/>
            </p:cNvSpPr>
            <p:nvPr/>
          </p:nvSpPr>
          <p:spPr bwMode="auto">
            <a:xfrm>
              <a:off x="1824" y="2436"/>
              <a:ext cx="1296" cy="19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400">
                  <a:latin typeface="Times New Roman" pitchFamily="18" charset="0"/>
                </a:rPr>
                <a:t>Podpis CA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9343" name="Line 12"/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14570" y="3224209"/>
            <a:ext cx="3061265" cy="320776"/>
            <a:chOff x="1200" y="1962"/>
            <a:chExt cx="1920" cy="198"/>
          </a:xfrm>
        </p:grpSpPr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1824" y="1962"/>
              <a:ext cx="1296" cy="19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400">
                  <a:latin typeface="Times New Roman" pitchFamily="18" charset="0"/>
                </a:rPr>
                <a:t>Identita pana A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9341" name="Line 15"/>
            <p:cNvSpPr>
              <a:spLocks noChangeShapeType="1"/>
            </p:cNvSpPr>
            <p:nvPr/>
          </p:nvSpPr>
          <p:spPr bwMode="auto">
            <a:xfrm>
              <a:off x="1200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1533</Words>
  <Application>Microsoft Office PowerPoint</Application>
  <PresentationFormat>Předvádění na obrazovce (4:3)</PresentationFormat>
  <Paragraphs>314</Paragraphs>
  <Slides>38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Tok</vt:lpstr>
      <vt:lpstr>Clip</vt:lpstr>
      <vt:lpstr>Obrázek</vt:lpstr>
      <vt:lpstr>Visio</vt:lpstr>
      <vt:lpstr>Certifikační autorita v praxi</vt:lpstr>
      <vt:lpstr>Osnova přednášky</vt:lpstr>
      <vt:lpstr>Cíle komunikační bezpečnosti</vt:lpstr>
      <vt:lpstr>Snímek 4</vt:lpstr>
      <vt:lpstr>Co je kryptografie?</vt:lpstr>
      <vt:lpstr>Úvod do problematiky</vt:lpstr>
      <vt:lpstr>Certifikační autorita – certifikační služby        </vt:lpstr>
      <vt:lpstr>Certifikační služby</vt:lpstr>
      <vt:lpstr>Princip certifikátu</vt:lpstr>
      <vt:lpstr>Certifikát</vt:lpstr>
      <vt:lpstr>Snímek 11</vt:lpstr>
      <vt:lpstr>Snímek 12</vt:lpstr>
      <vt:lpstr>Úložiště dat pro vytváření elektronického podpisu</vt:lpstr>
      <vt:lpstr>Snímek 14</vt:lpstr>
      <vt:lpstr>Snímek 15</vt:lpstr>
      <vt:lpstr>Snímek 16</vt:lpstr>
      <vt:lpstr>Klíčové pojmy v legislativě (1)</vt:lpstr>
      <vt:lpstr>Klíčové pojmy v legislativě (2)</vt:lpstr>
      <vt:lpstr>Akreditovaní poskytovatelé certifikačnícaních služeb v ČR</vt:lpstr>
      <vt:lpstr>První certifikační autorita</vt:lpstr>
      <vt:lpstr>Pojem „akreditovaná certifikační autorita“</vt:lpstr>
      <vt:lpstr>Rozsah akreditace I.CA v ČR a v SR</vt:lpstr>
      <vt:lpstr>Souhrnné statistiky I.CA</vt:lpstr>
      <vt:lpstr>Legislativně nedořešené oblasti</vt:lpstr>
      <vt:lpstr>Využití certifikátů</vt:lpstr>
      <vt:lpstr>Využití certifikátů</vt:lpstr>
      <vt:lpstr>PKI - Klasický certifikát veřejného klíče</vt:lpstr>
      <vt:lpstr>PKI – časové razítko</vt:lpstr>
      <vt:lpstr>Definice:</vt:lpstr>
      <vt:lpstr>Snímek 30</vt:lpstr>
      <vt:lpstr>Co je časové razítko</vt:lpstr>
      <vt:lpstr>Kde použít časové razítko</vt:lpstr>
      <vt:lpstr>Časové razítko</vt:lpstr>
      <vt:lpstr>Časové razítko</vt:lpstr>
      <vt:lpstr>Získání důvěryhodného času </vt:lpstr>
      <vt:lpstr>PKI – atributový certifikát</vt:lpstr>
      <vt:lpstr>PKI – DV certifikát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goldgold</dc:creator>
  <cp:lastModifiedBy>budis</cp:lastModifiedBy>
  <cp:revision>22</cp:revision>
  <dcterms:created xsi:type="dcterms:W3CDTF">2009-05-06T11:43:34Z</dcterms:created>
  <dcterms:modified xsi:type="dcterms:W3CDTF">2010-03-22T08:13:57Z</dcterms:modified>
</cp:coreProperties>
</file>